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93" r:id="rId2"/>
    <p:sldId id="365" r:id="rId3"/>
    <p:sldId id="371" r:id="rId4"/>
    <p:sldId id="297" r:id="rId5"/>
    <p:sldId id="298" r:id="rId6"/>
    <p:sldId id="355" r:id="rId7"/>
    <p:sldId id="356" r:id="rId8"/>
    <p:sldId id="262" r:id="rId9"/>
    <p:sldId id="369" r:id="rId10"/>
    <p:sldId id="264" r:id="rId11"/>
    <p:sldId id="352" r:id="rId12"/>
    <p:sldId id="354" r:id="rId13"/>
    <p:sldId id="300" r:id="rId14"/>
    <p:sldId id="299" r:id="rId15"/>
    <p:sldId id="271" r:id="rId16"/>
    <p:sldId id="259" r:id="rId17"/>
    <p:sldId id="258" r:id="rId18"/>
    <p:sldId id="289" r:id="rId19"/>
    <p:sldId id="290" r:id="rId20"/>
    <p:sldId id="292" r:id="rId21"/>
    <p:sldId id="257" r:id="rId22"/>
    <p:sldId id="268" r:id="rId23"/>
    <p:sldId id="282" r:id="rId24"/>
    <p:sldId id="291" r:id="rId25"/>
    <p:sldId id="256" r:id="rId26"/>
    <p:sldId id="353" r:id="rId27"/>
    <p:sldId id="362" r:id="rId28"/>
    <p:sldId id="265" r:id="rId29"/>
    <p:sldId id="266" r:id="rId30"/>
    <p:sldId id="366" r:id="rId31"/>
    <p:sldId id="367" r:id="rId32"/>
    <p:sldId id="363" r:id="rId33"/>
    <p:sldId id="273" r:id="rId34"/>
    <p:sldId id="296" r:id="rId35"/>
    <p:sldId id="272" r:id="rId36"/>
    <p:sldId id="288" r:id="rId37"/>
    <p:sldId id="370" r:id="rId38"/>
  </p:sldIdLst>
  <p:sldSz cx="12192000" cy="6858000"/>
  <p:notesSz cx="936307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elaide Taylor" initials="AT" lastIdx="1" clrIdx="0">
    <p:extLst>
      <p:ext uri="{19B8F6BF-5375-455C-9EA6-DF929625EA0E}">
        <p15:presenceInfo xmlns:p15="http://schemas.microsoft.com/office/powerpoint/2012/main" userId="Adelaide Tayl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52"/>
  </p:normalViewPr>
  <p:slideViewPr>
    <p:cSldViewPr snapToGrid="0" snapToObjects="1">
      <p:cViewPr varScale="1">
        <p:scale>
          <a:sx n="114" d="100"/>
          <a:sy n="114" d="100"/>
        </p:scale>
        <p:origin x="474" y="8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Total: $180,658</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36B-834B-ABD1-35E3FDC06A47}"/>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36B-834B-ABD1-35E3FDC06A47}"/>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A36B-834B-ABD1-35E3FDC06A47}"/>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F69-CF4F-A550-2A4F5F0BE220}"/>
              </c:ext>
            </c:extLst>
          </c:dPt>
          <c:dLbls>
            <c:dLbl>
              <c:idx val="3"/>
              <c:layout>
                <c:manualLayout>
                  <c:x val="2.1274677621819012E-2"/>
                  <c:y val="0.1481627030582317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F69-CF4F-A550-2A4F5F0BE22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Dues and Sustaining Partners</c:v>
                </c:pt>
                <c:pt idx="1">
                  <c:v>Forum Fees and Sponsorships</c:v>
                </c:pt>
                <c:pt idx="2">
                  <c:v>Grants &amp; Contracts</c:v>
                </c:pt>
                <c:pt idx="3">
                  <c:v>Donations</c:v>
                </c:pt>
              </c:strCache>
            </c:strRef>
          </c:cat>
          <c:val>
            <c:numRef>
              <c:f>Sheet1!$B$2:$B$5</c:f>
              <c:numCache>
                <c:formatCode>"$"#,##0_);[Red]\("$"#,##0\)</c:formatCode>
                <c:ptCount val="4"/>
                <c:pt idx="0">
                  <c:v>47930</c:v>
                </c:pt>
                <c:pt idx="1">
                  <c:v>45519</c:v>
                </c:pt>
                <c:pt idx="2">
                  <c:v>83109</c:v>
                </c:pt>
                <c:pt idx="3" formatCode="General">
                  <c:v>4100</c:v>
                </c:pt>
              </c:numCache>
            </c:numRef>
          </c:val>
          <c:extLst>
            <c:ext xmlns:c16="http://schemas.microsoft.com/office/drawing/2014/chart" uri="{C3380CC4-5D6E-409C-BE32-E72D297353CC}">
              <c16:uniqueId val="{00000000-1F69-CF4F-A550-2A4F5F0BE220}"/>
            </c:ext>
          </c:extLst>
        </c:ser>
        <c:dLbls>
          <c:dLblPos val="ctr"/>
          <c:showLegendKey val="0"/>
          <c:showVal val="0"/>
          <c:showCatName val="1"/>
          <c:showSerName val="0"/>
          <c:showPercent val="0"/>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6C8C02-EDBE-4296-AA99-6C54D1CF977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4937B99-7A90-4781-B7DD-75592DDA5B9D}">
      <dgm:prSet/>
      <dgm:spPr/>
      <dgm:t>
        <a:bodyPr/>
        <a:lstStyle/>
        <a:p>
          <a:pPr algn="l">
            <a:lnSpc>
              <a:spcPct val="100000"/>
            </a:lnSpc>
          </a:pPr>
          <a:r>
            <a:rPr lang="en-US" dirty="0"/>
            <a:t>Intro and Welcome</a:t>
          </a:r>
        </a:p>
      </dgm:t>
    </dgm:pt>
    <dgm:pt modelId="{969EDFF8-2D04-40C2-B54E-08C310658264}" type="parTrans" cxnId="{671959CE-6CDF-4BAB-B3C2-5D746DD20EC1}">
      <dgm:prSet/>
      <dgm:spPr/>
      <dgm:t>
        <a:bodyPr/>
        <a:lstStyle/>
        <a:p>
          <a:endParaRPr lang="en-US"/>
        </a:p>
      </dgm:t>
    </dgm:pt>
    <dgm:pt modelId="{7BCB45D3-3C5C-4773-A389-F652AAF7F3E9}" type="sibTrans" cxnId="{671959CE-6CDF-4BAB-B3C2-5D746DD20EC1}">
      <dgm:prSet/>
      <dgm:spPr/>
      <dgm:t>
        <a:bodyPr/>
        <a:lstStyle/>
        <a:p>
          <a:endParaRPr lang="en-US"/>
        </a:p>
      </dgm:t>
    </dgm:pt>
    <dgm:pt modelId="{7D527FE0-4F5D-4B4E-9BBA-DE804B7CDF4A}">
      <dgm:prSet/>
      <dgm:spPr/>
      <dgm:t>
        <a:bodyPr/>
        <a:lstStyle/>
        <a:p>
          <a:pPr>
            <a:lnSpc>
              <a:spcPct val="100000"/>
            </a:lnSpc>
          </a:pPr>
          <a:r>
            <a:rPr lang="en-US" dirty="0"/>
            <a:t>Annual Report and Member’s Meeting</a:t>
          </a:r>
        </a:p>
      </dgm:t>
    </dgm:pt>
    <dgm:pt modelId="{048BD2B4-79CB-41E7-BD1F-5DE16EBC4986}" type="parTrans" cxnId="{4EBF2C02-CF78-4FA5-860A-314FF1396CC1}">
      <dgm:prSet/>
      <dgm:spPr/>
      <dgm:t>
        <a:bodyPr/>
        <a:lstStyle/>
        <a:p>
          <a:endParaRPr lang="en-US"/>
        </a:p>
      </dgm:t>
    </dgm:pt>
    <dgm:pt modelId="{5C414DEE-BAA0-44B1-8840-07F1BB1774C9}" type="sibTrans" cxnId="{4EBF2C02-CF78-4FA5-860A-314FF1396CC1}">
      <dgm:prSet/>
      <dgm:spPr/>
      <dgm:t>
        <a:bodyPr/>
        <a:lstStyle/>
        <a:p>
          <a:endParaRPr lang="en-US"/>
        </a:p>
      </dgm:t>
    </dgm:pt>
    <dgm:pt modelId="{C8A3DF96-557F-4113-B123-E20E54F3FD31}" type="pres">
      <dgm:prSet presAssocID="{BB6C8C02-EDBE-4296-AA99-6C54D1CF9777}" presName="root" presStyleCnt="0">
        <dgm:presLayoutVars>
          <dgm:dir/>
          <dgm:resizeHandles val="exact"/>
        </dgm:presLayoutVars>
      </dgm:prSet>
      <dgm:spPr/>
    </dgm:pt>
    <dgm:pt modelId="{33D5F3E3-5BE6-4332-BD64-B95C0AA727B9}" type="pres">
      <dgm:prSet presAssocID="{F4937B99-7A90-4781-B7DD-75592DDA5B9D}" presName="compNode" presStyleCnt="0"/>
      <dgm:spPr/>
    </dgm:pt>
    <dgm:pt modelId="{EF9CCACE-2BA2-4B66-AEC2-9588B5F05A6A}" type="pres">
      <dgm:prSet presAssocID="{F4937B99-7A90-4781-B7DD-75592DDA5B9D}" presName="bgRect" presStyleLbl="bgShp" presStyleIdx="0" presStyleCnt="2" custScaleY="41643" custLinFactNeighborX="0" custLinFactNeighborY="-15419"/>
      <dgm:spPr/>
    </dgm:pt>
    <dgm:pt modelId="{62184F91-74F1-423C-BF4F-B3195DE5AFAD}" type="pres">
      <dgm:prSet presAssocID="{F4937B99-7A90-4781-B7DD-75592DDA5B9D}" presName="iconRect" presStyleLbl="node1" presStyleIdx="0" presStyleCnt="2" custLinFactNeighborX="-6012" custLinFactNeighborY="-2757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61F3F61E-E27C-4A20-8367-FD762D866547}" type="pres">
      <dgm:prSet presAssocID="{F4937B99-7A90-4781-B7DD-75592DDA5B9D}" presName="spaceRect" presStyleCnt="0"/>
      <dgm:spPr/>
    </dgm:pt>
    <dgm:pt modelId="{1F686105-6F6A-43E4-B1DF-46618F7EBEA5}" type="pres">
      <dgm:prSet presAssocID="{F4937B99-7A90-4781-B7DD-75592DDA5B9D}" presName="parTx" presStyleLbl="revTx" presStyleIdx="0" presStyleCnt="2" custScaleX="96203" custScaleY="37688" custLinFactNeighborX="0" custLinFactNeighborY="-15419">
        <dgm:presLayoutVars>
          <dgm:chMax val="0"/>
          <dgm:chPref val="0"/>
        </dgm:presLayoutVars>
      </dgm:prSet>
      <dgm:spPr/>
    </dgm:pt>
    <dgm:pt modelId="{8056F865-EB22-4162-9BBE-352B4DA0FDFA}" type="pres">
      <dgm:prSet presAssocID="{7BCB45D3-3C5C-4773-A389-F652AAF7F3E9}" presName="sibTrans" presStyleCnt="0"/>
      <dgm:spPr/>
    </dgm:pt>
    <dgm:pt modelId="{5A0FE304-9174-4654-A81B-85AD7A87AD57}" type="pres">
      <dgm:prSet presAssocID="{7D527FE0-4F5D-4B4E-9BBA-DE804B7CDF4A}" presName="compNode" presStyleCnt="0"/>
      <dgm:spPr/>
    </dgm:pt>
    <dgm:pt modelId="{755433D1-9CE8-4A82-B358-657AA9C59D35}" type="pres">
      <dgm:prSet presAssocID="{7D527FE0-4F5D-4B4E-9BBA-DE804B7CDF4A}" presName="bgRect" presStyleLbl="bgShp" presStyleIdx="1" presStyleCnt="2" custFlipVert="1" custScaleY="45260" custLinFactY="-23755" custLinFactNeighborY="-100000"/>
      <dgm:spPr/>
    </dgm:pt>
    <dgm:pt modelId="{951959C4-FED5-4A2D-8D91-0175A5F35C60}" type="pres">
      <dgm:prSet presAssocID="{7D527FE0-4F5D-4B4E-9BBA-DE804B7CDF4A}" presName="iconRect" presStyleLbl="node1" presStyleIdx="1" presStyleCnt="2" custLinFactY="-100000" custLinFactNeighborX="-8035" custLinFactNeighborY="-12286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97BBFE22-B00C-4F7F-9327-6DFD0244BE5B}" type="pres">
      <dgm:prSet presAssocID="{7D527FE0-4F5D-4B4E-9BBA-DE804B7CDF4A}" presName="spaceRect" presStyleCnt="0"/>
      <dgm:spPr/>
    </dgm:pt>
    <dgm:pt modelId="{9ABCC347-6718-4DB6-9F46-FD1AFE9B67D9}" type="pres">
      <dgm:prSet presAssocID="{7D527FE0-4F5D-4B4E-9BBA-DE804B7CDF4A}" presName="parTx" presStyleLbl="revTx" presStyleIdx="1" presStyleCnt="2" custScaleX="96203" custScaleY="178504" custLinFactY="-26392" custLinFactNeighborX="0" custLinFactNeighborY="-100000">
        <dgm:presLayoutVars>
          <dgm:chMax val="0"/>
          <dgm:chPref val="0"/>
        </dgm:presLayoutVars>
      </dgm:prSet>
      <dgm:spPr/>
    </dgm:pt>
  </dgm:ptLst>
  <dgm:cxnLst>
    <dgm:cxn modelId="{4EBF2C02-CF78-4FA5-860A-314FF1396CC1}" srcId="{BB6C8C02-EDBE-4296-AA99-6C54D1CF9777}" destId="{7D527FE0-4F5D-4B4E-9BBA-DE804B7CDF4A}" srcOrd="1" destOrd="0" parTransId="{048BD2B4-79CB-41E7-BD1F-5DE16EBC4986}" sibTransId="{5C414DEE-BAA0-44B1-8840-07F1BB1774C9}"/>
    <dgm:cxn modelId="{D2080A3E-A9C9-4D0F-A610-9D26FEF4CC58}" type="presOf" srcId="{7D527FE0-4F5D-4B4E-9BBA-DE804B7CDF4A}" destId="{9ABCC347-6718-4DB6-9F46-FD1AFE9B67D9}" srcOrd="0" destOrd="0" presId="urn:microsoft.com/office/officeart/2018/2/layout/IconVerticalSolidList"/>
    <dgm:cxn modelId="{7C973F4C-1D60-45F2-A463-505E4A6580CE}" type="presOf" srcId="{F4937B99-7A90-4781-B7DD-75592DDA5B9D}" destId="{1F686105-6F6A-43E4-B1DF-46618F7EBEA5}" srcOrd="0" destOrd="0" presId="urn:microsoft.com/office/officeart/2018/2/layout/IconVerticalSolidList"/>
    <dgm:cxn modelId="{671959CE-6CDF-4BAB-B3C2-5D746DD20EC1}" srcId="{BB6C8C02-EDBE-4296-AA99-6C54D1CF9777}" destId="{F4937B99-7A90-4781-B7DD-75592DDA5B9D}" srcOrd="0" destOrd="0" parTransId="{969EDFF8-2D04-40C2-B54E-08C310658264}" sibTransId="{7BCB45D3-3C5C-4773-A389-F652AAF7F3E9}"/>
    <dgm:cxn modelId="{AFF451FB-FA94-4868-86FF-35FAA7170962}" type="presOf" srcId="{BB6C8C02-EDBE-4296-AA99-6C54D1CF9777}" destId="{C8A3DF96-557F-4113-B123-E20E54F3FD31}" srcOrd="0" destOrd="0" presId="urn:microsoft.com/office/officeart/2018/2/layout/IconVerticalSolidList"/>
    <dgm:cxn modelId="{F613EA8C-F9C8-4A0B-A4A6-2DF0C2D2A9F7}" type="presParOf" srcId="{C8A3DF96-557F-4113-B123-E20E54F3FD31}" destId="{33D5F3E3-5BE6-4332-BD64-B95C0AA727B9}" srcOrd="0" destOrd="0" presId="urn:microsoft.com/office/officeart/2018/2/layout/IconVerticalSolidList"/>
    <dgm:cxn modelId="{ACA2797B-22B5-41BB-8345-97A2CED53270}" type="presParOf" srcId="{33D5F3E3-5BE6-4332-BD64-B95C0AA727B9}" destId="{EF9CCACE-2BA2-4B66-AEC2-9588B5F05A6A}" srcOrd="0" destOrd="0" presId="urn:microsoft.com/office/officeart/2018/2/layout/IconVerticalSolidList"/>
    <dgm:cxn modelId="{8E8801DE-8957-46AE-9E7B-2928671BED52}" type="presParOf" srcId="{33D5F3E3-5BE6-4332-BD64-B95C0AA727B9}" destId="{62184F91-74F1-423C-BF4F-B3195DE5AFAD}" srcOrd="1" destOrd="0" presId="urn:microsoft.com/office/officeart/2018/2/layout/IconVerticalSolidList"/>
    <dgm:cxn modelId="{6A406393-A71C-41E9-9481-0F18C210D411}" type="presParOf" srcId="{33D5F3E3-5BE6-4332-BD64-B95C0AA727B9}" destId="{61F3F61E-E27C-4A20-8367-FD762D866547}" srcOrd="2" destOrd="0" presId="urn:microsoft.com/office/officeart/2018/2/layout/IconVerticalSolidList"/>
    <dgm:cxn modelId="{BC8E32BD-52AB-4413-A040-78C9FA348935}" type="presParOf" srcId="{33D5F3E3-5BE6-4332-BD64-B95C0AA727B9}" destId="{1F686105-6F6A-43E4-B1DF-46618F7EBEA5}" srcOrd="3" destOrd="0" presId="urn:microsoft.com/office/officeart/2018/2/layout/IconVerticalSolidList"/>
    <dgm:cxn modelId="{2A5D4F64-D89B-45B1-B8C4-261256C6D265}" type="presParOf" srcId="{C8A3DF96-557F-4113-B123-E20E54F3FD31}" destId="{8056F865-EB22-4162-9BBE-352B4DA0FDFA}" srcOrd="1" destOrd="0" presId="urn:microsoft.com/office/officeart/2018/2/layout/IconVerticalSolidList"/>
    <dgm:cxn modelId="{F07FB0E2-15F8-48B3-B3B9-54942CD67E4C}" type="presParOf" srcId="{C8A3DF96-557F-4113-B123-E20E54F3FD31}" destId="{5A0FE304-9174-4654-A81B-85AD7A87AD57}" srcOrd="2" destOrd="0" presId="urn:microsoft.com/office/officeart/2018/2/layout/IconVerticalSolidList"/>
    <dgm:cxn modelId="{9E931A1B-D881-4CAC-9462-4CC1491986C0}" type="presParOf" srcId="{5A0FE304-9174-4654-A81B-85AD7A87AD57}" destId="{755433D1-9CE8-4A82-B358-657AA9C59D35}" srcOrd="0" destOrd="0" presId="urn:microsoft.com/office/officeart/2018/2/layout/IconVerticalSolidList"/>
    <dgm:cxn modelId="{C0BCD4A6-FB90-448E-8E73-9D493F8FD101}" type="presParOf" srcId="{5A0FE304-9174-4654-A81B-85AD7A87AD57}" destId="{951959C4-FED5-4A2D-8D91-0175A5F35C60}" srcOrd="1" destOrd="0" presId="urn:microsoft.com/office/officeart/2018/2/layout/IconVerticalSolidList"/>
    <dgm:cxn modelId="{E0DE7BD7-62B8-49CC-A0C2-ECE70546870E}" type="presParOf" srcId="{5A0FE304-9174-4654-A81B-85AD7A87AD57}" destId="{97BBFE22-B00C-4F7F-9327-6DFD0244BE5B}" srcOrd="2" destOrd="0" presId="urn:microsoft.com/office/officeart/2018/2/layout/IconVerticalSolidList"/>
    <dgm:cxn modelId="{359DFFF6-9679-4C57-97CE-AC7510D48D31}" type="presParOf" srcId="{5A0FE304-9174-4654-A81B-85AD7A87AD57}" destId="{9ABCC347-6718-4DB6-9F46-FD1AFE9B67D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579852-4A84-41B4-8BF9-8D6E71E6A35B}"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9CCE5F83-5F1E-4D8F-BF66-D0FFDB009F63}">
      <dgm:prSet/>
      <dgm:spPr/>
      <dgm:t>
        <a:bodyPr/>
        <a:lstStyle/>
        <a:p>
          <a:r>
            <a:rPr lang="en-US"/>
            <a:t>Marty Grohman, </a:t>
          </a:r>
        </a:p>
        <a:p>
          <a:r>
            <a:rPr lang="en-US"/>
            <a:t>Executive Director</a:t>
          </a:r>
        </a:p>
      </dgm:t>
    </dgm:pt>
    <dgm:pt modelId="{03362C7B-DB58-46AC-BCE9-4788363A53BC}" type="parTrans" cxnId="{C2D7254C-4CFD-4875-82F9-BF96FB654AB5}">
      <dgm:prSet/>
      <dgm:spPr/>
      <dgm:t>
        <a:bodyPr/>
        <a:lstStyle/>
        <a:p>
          <a:endParaRPr lang="en-US"/>
        </a:p>
      </dgm:t>
    </dgm:pt>
    <dgm:pt modelId="{E8B78FC2-4D53-40D3-AE5C-68238C71F6CF}" type="sibTrans" cxnId="{C2D7254C-4CFD-4875-82F9-BF96FB654AB5}">
      <dgm:prSet/>
      <dgm:spPr/>
      <dgm:t>
        <a:bodyPr/>
        <a:lstStyle/>
        <a:p>
          <a:endParaRPr lang="en-US"/>
        </a:p>
      </dgm:t>
    </dgm:pt>
    <dgm:pt modelId="{F93C4A9E-766B-48E0-83F4-55EA73059AD8}">
      <dgm:prSet/>
      <dgm:spPr/>
      <dgm:t>
        <a:bodyPr/>
        <a:lstStyle/>
        <a:p>
          <a:r>
            <a:rPr lang="en-US"/>
            <a:t>Adelaide Taylor, </a:t>
          </a:r>
        </a:p>
        <a:p>
          <a:r>
            <a:rPr lang="en-US"/>
            <a:t>Project Administrator</a:t>
          </a:r>
        </a:p>
      </dgm:t>
    </dgm:pt>
    <dgm:pt modelId="{7AA74410-EC0D-499E-A207-DA000F497268}" type="parTrans" cxnId="{9EFAF26C-1029-4FED-951D-D11B808E880C}">
      <dgm:prSet/>
      <dgm:spPr/>
      <dgm:t>
        <a:bodyPr/>
        <a:lstStyle/>
        <a:p>
          <a:endParaRPr lang="en-US"/>
        </a:p>
      </dgm:t>
    </dgm:pt>
    <dgm:pt modelId="{3728577B-AF02-4549-A883-9AE52A6BE763}" type="sibTrans" cxnId="{9EFAF26C-1029-4FED-951D-D11B808E880C}">
      <dgm:prSet/>
      <dgm:spPr/>
      <dgm:t>
        <a:bodyPr/>
        <a:lstStyle/>
        <a:p>
          <a:endParaRPr lang="en-US"/>
        </a:p>
      </dgm:t>
    </dgm:pt>
    <dgm:pt modelId="{288E6114-1014-4946-9F79-6B103607A0DA}" type="pres">
      <dgm:prSet presAssocID="{88579852-4A84-41B4-8BF9-8D6E71E6A35B}" presName="root" presStyleCnt="0">
        <dgm:presLayoutVars>
          <dgm:dir/>
          <dgm:resizeHandles val="exact"/>
        </dgm:presLayoutVars>
      </dgm:prSet>
      <dgm:spPr/>
    </dgm:pt>
    <dgm:pt modelId="{20D276F6-9F21-472B-9CC7-04993815F323}" type="pres">
      <dgm:prSet presAssocID="{9CCE5F83-5F1E-4D8F-BF66-D0FFDB009F63}" presName="compNode" presStyleCnt="0"/>
      <dgm:spPr/>
    </dgm:pt>
    <dgm:pt modelId="{31527129-E6D9-43F9-A235-AE731FE87510}" type="pres">
      <dgm:prSet presAssocID="{9CCE5F83-5F1E-4D8F-BF66-D0FFDB009F6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3632F9D6-1906-4D98-A093-349B08710E59}" type="pres">
      <dgm:prSet presAssocID="{9CCE5F83-5F1E-4D8F-BF66-D0FFDB009F63}" presName="spaceRect" presStyleCnt="0"/>
      <dgm:spPr/>
    </dgm:pt>
    <dgm:pt modelId="{59F2CE7D-3445-43B6-A7F3-507FA17FA667}" type="pres">
      <dgm:prSet presAssocID="{9CCE5F83-5F1E-4D8F-BF66-D0FFDB009F63}" presName="textRect" presStyleLbl="revTx" presStyleIdx="0" presStyleCnt="2">
        <dgm:presLayoutVars>
          <dgm:chMax val="1"/>
          <dgm:chPref val="1"/>
        </dgm:presLayoutVars>
      </dgm:prSet>
      <dgm:spPr/>
    </dgm:pt>
    <dgm:pt modelId="{80B2CD58-ABA3-4ECA-8298-319516E61C7F}" type="pres">
      <dgm:prSet presAssocID="{E8B78FC2-4D53-40D3-AE5C-68238C71F6CF}" presName="sibTrans" presStyleCnt="0"/>
      <dgm:spPr/>
    </dgm:pt>
    <dgm:pt modelId="{BBE02FAB-40B4-4996-A509-470F909A8C20}" type="pres">
      <dgm:prSet presAssocID="{F93C4A9E-766B-48E0-83F4-55EA73059AD8}" presName="compNode" presStyleCnt="0"/>
      <dgm:spPr/>
    </dgm:pt>
    <dgm:pt modelId="{FAB82895-5A28-462B-ABCF-571201F6EC62}" type="pres">
      <dgm:prSet presAssocID="{F93C4A9E-766B-48E0-83F4-55EA73059AD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C31A443D-C9ED-475F-A969-D1866A9CC307}" type="pres">
      <dgm:prSet presAssocID="{F93C4A9E-766B-48E0-83F4-55EA73059AD8}" presName="spaceRect" presStyleCnt="0"/>
      <dgm:spPr/>
    </dgm:pt>
    <dgm:pt modelId="{794D3E97-1FE7-4005-B6FF-0EA7DDF1E3F4}" type="pres">
      <dgm:prSet presAssocID="{F93C4A9E-766B-48E0-83F4-55EA73059AD8}" presName="textRect" presStyleLbl="revTx" presStyleIdx="1" presStyleCnt="2">
        <dgm:presLayoutVars>
          <dgm:chMax val="1"/>
          <dgm:chPref val="1"/>
        </dgm:presLayoutVars>
      </dgm:prSet>
      <dgm:spPr/>
    </dgm:pt>
  </dgm:ptLst>
  <dgm:cxnLst>
    <dgm:cxn modelId="{C2D7254C-4CFD-4875-82F9-BF96FB654AB5}" srcId="{88579852-4A84-41B4-8BF9-8D6E71E6A35B}" destId="{9CCE5F83-5F1E-4D8F-BF66-D0FFDB009F63}" srcOrd="0" destOrd="0" parTransId="{03362C7B-DB58-46AC-BCE9-4788363A53BC}" sibTransId="{E8B78FC2-4D53-40D3-AE5C-68238C71F6CF}"/>
    <dgm:cxn modelId="{C809BF4C-AD57-49C2-8910-758771CB125F}" type="presOf" srcId="{9CCE5F83-5F1E-4D8F-BF66-D0FFDB009F63}" destId="{59F2CE7D-3445-43B6-A7F3-507FA17FA667}" srcOrd="0" destOrd="0" presId="urn:microsoft.com/office/officeart/2018/2/layout/IconLabelList"/>
    <dgm:cxn modelId="{9EFAF26C-1029-4FED-951D-D11B808E880C}" srcId="{88579852-4A84-41B4-8BF9-8D6E71E6A35B}" destId="{F93C4A9E-766B-48E0-83F4-55EA73059AD8}" srcOrd="1" destOrd="0" parTransId="{7AA74410-EC0D-499E-A207-DA000F497268}" sibTransId="{3728577B-AF02-4549-A883-9AE52A6BE763}"/>
    <dgm:cxn modelId="{5FB0E89F-7A56-4693-BD67-1595EBE2E6E7}" type="presOf" srcId="{F93C4A9E-766B-48E0-83F4-55EA73059AD8}" destId="{794D3E97-1FE7-4005-B6FF-0EA7DDF1E3F4}" srcOrd="0" destOrd="0" presId="urn:microsoft.com/office/officeart/2018/2/layout/IconLabelList"/>
    <dgm:cxn modelId="{521F31F2-359F-47EE-9E4F-D1584ADE3320}" type="presOf" srcId="{88579852-4A84-41B4-8BF9-8D6E71E6A35B}" destId="{288E6114-1014-4946-9F79-6B103607A0DA}" srcOrd="0" destOrd="0" presId="urn:microsoft.com/office/officeart/2018/2/layout/IconLabelList"/>
    <dgm:cxn modelId="{10DB306C-6992-492F-B946-3E9E68BE6013}" type="presParOf" srcId="{288E6114-1014-4946-9F79-6B103607A0DA}" destId="{20D276F6-9F21-472B-9CC7-04993815F323}" srcOrd="0" destOrd="0" presId="urn:microsoft.com/office/officeart/2018/2/layout/IconLabelList"/>
    <dgm:cxn modelId="{174F01C4-965A-4A81-911B-3CB4C04AD2B3}" type="presParOf" srcId="{20D276F6-9F21-472B-9CC7-04993815F323}" destId="{31527129-E6D9-43F9-A235-AE731FE87510}" srcOrd="0" destOrd="0" presId="urn:microsoft.com/office/officeart/2018/2/layout/IconLabelList"/>
    <dgm:cxn modelId="{8E31619C-1972-4FBA-A7ED-D2668C85A419}" type="presParOf" srcId="{20D276F6-9F21-472B-9CC7-04993815F323}" destId="{3632F9D6-1906-4D98-A093-349B08710E59}" srcOrd="1" destOrd="0" presId="urn:microsoft.com/office/officeart/2018/2/layout/IconLabelList"/>
    <dgm:cxn modelId="{C0E8F0AA-441F-4378-A756-16377B44A494}" type="presParOf" srcId="{20D276F6-9F21-472B-9CC7-04993815F323}" destId="{59F2CE7D-3445-43B6-A7F3-507FA17FA667}" srcOrd="2" destOrd="0" presId="urn:microsoft.com/office/officeart/2018/2/layout/IconLabelList"/>
    <dgm:cxn modelId="{769478FC-024E-47D1-8F4B-B681C5155880}" type="presParOf" srcId="{288E6114-1014-4946-9F79-6B103607A0DA}" destId="{80B2CD58-ABA3-4ECA-8298-319516E61C7F}" srcOrd="1" destOrd="0" presId="urn:microsoft.com/office/officeart/2018/2/layout/IconLabelList"/>
    <dgm:cxn modelId="{519CE595-C97A-479F-9F93-6F97E8D229B5}" type="presParOf" srcId="{288E6114-1014-4946-9F79-6B103607A0DA}" destId="{BBE02FAB-40B4-4996-A509-470F909A8C20}" srcOrd="2" destOrd="0" presId="urn:microsoft.com/office/officeart/2018/2/layout/IconLabelList"/>
    <dgm:cxn modelId="{34234006-3AE9-4463-B0B5-FD6F7529257A}" type="presParOf" srcId="{BBE02FAB-40B4-4996-A509-470F909A8C20}" destId="{FAB82895-5A28-462B-ABCF-571201F6EC62}" srcOrd="0" destOrd="0" presId="urn:microsoft.com/office/officeart/2018/2/layout/IconLabelList"/>
    <dgm:cxn modelId="{BF1E816F-44F7-49F8-B810-25C6B14C54C6}" type="presParOf" srcId="{BBE02FAB-40B4-4996-A509-470F909A8C20}" destId="{C31A443D-C9ED-475F-A969-D1866A9CC307}" srcOrd="1" destOrd="0" presId="urn:microsoft.com/office/officeart/2018/2/layout/IconLabelList"/>
    <dgm:cxn modelId="{B39B520C-2B86-4311-BC92-A5A5F1326E62}" type="presParOf" srcId="{BBE02FAB-40B4-4996-A509-470F909A8C20}" destId="{794D3E97-1FE7-4005-B6FF-0EA7DDF1E3F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CCACE-2BA2-4B66-AEC2-9588B5F05A6A}">
      <dsp:nvSpPr>
        <dsp:cNvPr id="0" name=""/>
        <dsp:cNvSpPr/>
      </dsp:nvSpPr>
      <dsp:spPr>
        <a:xfrm>
          <a:off x="0" y="486565"/>
          <a:ext cx="6248400" cy="7066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184F91-74F1-423C-BF4F-B3195DE5AFAD}">
      <dsp:nvSpPr>
        <dsp:cNvPr id="0" name=""/>
        <dsp:cNvSpPr/>
      </dsp:nvSpPr>
      <dsp:spPr>
        <a:xfrm>
          <a:off x="457196" y="377500"/>
          <a:ext cx="933283" cy="9332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686105-6F6A-43E4-B1DF-46618F7EBEA5}">
      <dsp:nvSpPr>
        <dsp:cNvPr id="0" name=""/>
        <dsp:cNvSpPr/>
      </dsp:nvSpPr>
      <dsp:spPr>
        <a:xfrm>
          <a:off x="2041312" y="520121"/>
          <a:ext cx="4125670" cy="639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586" tIns="179586" rIns="179586" bIns="179586" numCol="1" spcCol="1270" anchor="ctr" anchorCtr="0">
          <a:noAutofit/>
        </a:bodyPr>
        <a:lstStyle/>
        <a:p>
          <a:pPr marL="0" lvl="0" indent="0" algn="l" defTabSz="800100">
            <a:lnSpc>
              <a:spcPct val="100000"/>
            </a:lnSpc>
            <a:spcBef>
              <a:spcPct val="0"/>
            </a:spcBef>
            <a:spcAft>
              <a:spcPct val="35000"/>
            </a:spcAft>
            <a:buNone/>
          </a:pPr>
          <a:r>
            <a:rPr lang="en-US" sz="1800" kern="1200" dirty="0"/>
            <a:t>Intro and Welcome</a:t>
          </a:r>
        </a:p>
      </dsp:txBody>
      <dsp:txXfrm>
        <a:off x="2041312" y="520121"/>
        <a:ext cx="4125670" cy="639519"/>
      </dsp:txXfrm>
    </dsp:sp>
    <dsp:sp modelId="{755433D1-9CE8-4A82-B358-657AA9C59D35}">
      <dsp:nvSpPr>
        <dsp:cNvPr id="0" name=""/>
        <dsp:cNvSpPr/>
      </dsp:nvSpPr>
      <dsp:spPr>
        <a:xfrm flipV="1">
          <a:off x="0" y="1404704"/>
          <a:ext cx="6248400" cy="7680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1959C4-FED5-4A2D-8D91-0175A5F35C60}">
      <dsp:nvSpPr>
        <dsp:cNvPr id="0" name=""/>
        <dsp:cNvSpPr/>
      </dsp:nvSpPr>
      <dsp:spPr>
        <a:xfrm>
          <a:off x="438316" y="1342049"/>
          <a:ext cx="933283" cy="9332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BCC347-6718-4DB6-9F46-FD1AFE9B67D9}">
      <dsp:nvSpPr>
        <dsp:cNvPr id="0" name=""/>
        <dsp:cNvSpPr/>
      </dsp:nvSpPr>
      <dsp:spPr>
        <a:xfrm>
          <a:off x="2041312" y="229463"/>
          <a:ext cx="4125670" cy="3028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586" tIns="179586" rIns="179586" bIns="179586" numCol="1" spcCol="1270" anchor="ctr" anchorCtr="0">
          <a:noAutofit/>
        </a:bodyPr>
        <a:lstStyle/>
        <a:p>
          <a:pPr marL="0" lvl="0" indent="0" algn="l" defTabSz="800100">
            <a:lnSpc>
              <a:spcPct val="100000"/>
            </a:lnSpc>
            <a:spcBef>
              <a:spcPct val="0"/>
            </a:spcBef>
            <a:spcAft>
              <a:spcPct val="35000"/>
            </a:spcAft>
            <a:buNone/>
          </a:pPr>
          <a:r>
            <a:rPr lang="en-US" sz="1800" kern="1200" dirty="0"/>
            <a:t>Annual Report and Member’s Meeting</a:t>
          </a:r>
        </a:p>
      </dsp:txBody>
      <dsp:txXfrm>
        <a:off x="2041312" y="229463"/>
        <a:ext cx="4125670" cy="3028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527129-E6D9-43F9-A235-AE731FE87510}">
      <dsp:nvSpPr>
        <dsp:cNvPr id="0" name=""/>
        <dsp:cNvSpPr/>
      </dsp:nvSpPr>
      <dsp:spPr>
        <a:xfrm>
          <a:off x="707354" y="840510"/>
          <a:ext cx="1058062" cy="1058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F2CE7D-3445-43B6-A7F3-507FA17FA667}">
      <dsp:nvSpPr>
        <dsp:cNvPr id="0" name=""/>
        <dsp:cNvSpPr/>
      </dsp:nvSpPr>
      <dsp:spPr>
        <a:xfrm>
          <a:off x="60760" y="2212499"/>
          <a:ext cx="235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a:t>Marty Grohman, </a:t>
          </a:r>
        </a:p>
        <a:p>
          <a:pPr marL="0" lvl="0" indent="0" algn="ctr" defTabSz="933450">
            <a:lnSpc>
              <a:spcPct val="90000"/>
            </a:lnSpc>
            <a:spcBef>
              <a:spcPct val="0"/>
            </a:spcBef>
            <a:spcAft>
              <a:spcPct val="35000"/>
            </a:spcAft>
            <a:buNone/>
          </a:pPr>
          <a:r>
            <a:rPr lang="en-US" sz="2100" kern="1200"/>
            <a:t>Executive Director</a:t>
          </a:r>
        </a:p>
      </dsp:txBody>
      <dsp:txXfrm>
        <a:off x="60760" y="2212499"/>
        <a:ext cx="2351250" cy="720000"/>
      </dsp:txXfrm>
    </dsp:sp>
    <dsp:sp modelId="{FAB82895-5A28-462B-ABCF-571201F6EC62}">
      <dsp:nvSpPr>
        <dsp:cNvPr id="0" name=""/>
        <dsp:cNvSpPr/>
      </dsp:nvSpPr>
      <dsp:spPr>
        <a:xfrm>
          <a:off x="3470073" y="840510"/>
          <a:ext cx="1058062" cy="1058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4D3E97-1FE7-4005-B6FF-0EA7DDF1E3F4}">
      <dsp:nvSpPr>
        <dsp:cNvPr id="0" name=""/>
        <dsp:cNvSpPr/>
      </dsp:nvSpPr>
      <dsp:spPr>
        <a:xfrm>
          <a:off x="2823479" y="2212499"/>
          <a:ext cx="235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a:t>Adelaide Taylor, </a:t>
          </a:r>
        </a:p>
        <a:p>
          <a:pPr marL="0" lvl="0" indent="0" algn="ctr" defTabSz="933450">
            <a:lnSpc>
              <a:spcPct val="90000"/>
            </a:lnSpc>
            <a:spcBef>
              <a:spcPct val="0"/>
            </a:spcBef>
            <a:spcAft>
              <a:spcPct val="35000"/>
            </a:spcAft>
            <a:buNone/>
          </a:pPr>
          <a:r>
            <a:rPr lang="en-US" sz="2100" kern="1200"/>
            <a:t>Project Administrator</a:t>
          </a:r>
        </a:p>
      </dsp:txBody>
      <dsp:txXfrm>
        <a:off x="2823479" y="2212499"/>
        <a:ext cx="23512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57333" cy="355083"/>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5303577" y="0"/>
            <a:ext cx="4057333" cy="355083"/>
          </a:xfrm>
          <a:prstGeom prst="rect">
            <a:avLst/>
          </a:prstGeom>
        </p:spPr>
        <p:txBody>
          <a:bodyPr vert="horz" lIns="93936" tIns="46968" rIns="93936" bIns="46968" rtlCol="0"/>
          <a:lstStyle>
            <a:lvl1pPr algn="r">
              <a:defRPr sz="1200"/>
            </a:lvl1pPr>
          </a:lstStyle>
          <a:p>
            <a:fld id="{7D0A1B38-1C88-40DA-8B2D-40380756CF2C}" type="datetimeFigureOut">
              <a:rPr lang="en-US" smtClean="0"/>
              <a:t>12/16/2020</a:t>
            </a:fld>
            <a:endParaRPr lang="en-US"/>
          </a:p>
        </p:txBody>
      </p:sp>
      <p:sp>
        <p:nvSpPr>
          <p:cNvPr id="4" name="Slide Image Placeholder 3"/>
          <p:cNvSpPr>
            <a:spLocks noGrp="1" noRot="1" noChangeAspect="1"/>
          </p:cNvSpPr>
          <p:nvPr>
            <p:ph type="sldImg" idx="2"/>
          </p:nvPr>
        </p:nvSpPr>
        <p:spPr>
          <a:xfrm>
            <a:off x="2557463" y="884238"/>
            <a:ext cx="4248150" cy="2389187"/>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936308" y="3405843"/>
            <a:ext cx="7490460" cy="2786598"/>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21994"/>
            <a:ext cx="4057333" cy="355082"/>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5303577" y="6721994"/>
            <a:ext cx="4057333" cy="355082"/>
          </a:xfrm>
          <a:prstGeom prst="rect">
            <a:avLst/>
          </a:prstGeom>
        </p:spPr>
        <p:txBody>
          <a:bodyPr vert="horz" lIns="93936" tIns="46968" rIns="93936" bIns="46968" rtlCol="0" anchor="b"/>
          <a:lstStyle>
            <a:lvl1pPr algn="r">
              <a:defRPr sz="1200"/>
            </a:lvl1pPr>
          </a:lstStyle>
          <a:p>
            <a:fld id="{3AEEE424-47E9-4008-8162-C91F409E1B0B}" type="slidenum">
              <a:rPr lang="en-US" smtClean="0"/>
              <a:t>‹#›</a:t>
            </a:fld>
            <a:endParaRPr lang="en-US"/>
          </a:p>
        </p:txBody>
      </p:sp>
    </p:spTree>
    <p:extLst>
      <p:ext uri="{BB962C8B-B14F-4D97-AF65-F5344CB8AC3E}">
        <p14:creationId xmlns:p14="http://schemas.microsoft.com/office/powerpoint/2010/main" val="1242811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notes"/>
          <p:cNvSpPr>
            <a:spLocks noGrp="1" noRot="1" noChangeAspect="1"/>
          </p:cNvSpPr>
          <p:nvPr>
            <p:ph type="sldImg" idx="2"/>
          </p:nvPr>
        </p:nvSpPr>
        <p:spPr>
          <a:xfrm>
            <a:off x="4746625" y="684213"/>
            <a:ext cx="3287713" cy="184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2:notes"/>
          <p:cNvSpPr txBox="1">
            <a:spLocks noGrp="1"/>
          </p:cNvSpPr>
          <p:nvPr>
            <p:ph type="body" idx="1"/>
          </p:nvPr>
        </p:nvSpPr>
        <p:spPr>
          <a:xfrm>
            <a:off x="1278321" y="2635981"/>
            <a:ext cx="10226559" cy="2156711"/>
          </a:xfrm>
          <a:prstGeom prst="rect">
            <a:avLst/>
          </a:prstGeom>
          <a:noFill/>
          <a:ln>
            <a:noFill/>
          </a:ln>
        </p:spPr>
        <p:txBody>
          <a:bodyPr spcFirstLastPara="1" wrap="square" lIns="96485" tIns="48230" rIns="96485" bIns="48230" anchor="t" anchorCtr="0">
            <a:noAutofit/>
          </a:bodyPr>
          <a:lstStyle/>
          <a:p>
            <a:endParaRPr/>
          </a:p>
        </p:txBody>
      </p:sp>
      <p:sp>
        <p:nvSpPr>
          <p:cNvPr id="170" name="Google Shape;170;p2:notes"/>
          <p:cNvSpPr txBox="1">
            <a:spLocks noGrp="1"/>
          </p:cNvSpPr>
          <p:nvPr>
            <p:ph type="sldNum" idx="12"/>
          </p:nvPr>
        </p:nvSpPr>
        <p:spPr>
          <a:xfrm>
            <a:off x="7240855" y="5202543"/>
            <a:ext cx="5539386" cy="274819"/>
          </a:xfrm>
          <a:prstGeom prst="rect">
            <a:avLst/>
          </a:prstGeom>
          <a:noFill/>
          <a:ln>
            <a:noFill/>
          </a:ln>
        </p:spPr>
        <p:txBody>
          <a:bodyPr spcFirstLastPara="1" wrap="square" lIns="96485" tIns="48230" rIns="96485" bIns="48230" anchor="b" anchorCtr="0">
            <a:noAutofit/>
          </a:bodyPr>
          <a:lstStyle/>
          <a:p>
            <a:pPr algn="r"/>
            <a:fld id="{00000000-1234-1234-1234-123412341234}" type="slidenum">
              <a:rPr lang="en-US"/>
              <a:pPr algn="r"/>
              <a:t>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notes"/>
          <p:cNvSpPr>
            <a:spLocks noGrp="1" noRot="1" noChangeAspect="1"/>
          </p:cNvSpPr>
          <p:nvPr>
            <p:ph type="sldImg" idx="2"/>
          </p:nvPr>
        </p:nvSpPr>
        <p:spPr>
          <a:xfrm>
            <a:off x="4746625" y="684213"/>
            <a:ext cx="3287713" cy="184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3:notes"/>
          <p:cNvSpPr txBox="1">
            <a:spLocks noGrp="1"/>
          </p:cNvSpPr>
          <p:nvPr>
            <p:ph type="body" idx="1"/>
          </p:nvPr>
        </p:nvSpPr>
        <p:spPr>
          <a:xfrm>
            <a:off x="1278321" y="2635981"/>
            <a:ext cx="10226559" cy="2156711"/>
          </a:xfrm>
          <a:prstGeom prst="rect">
            <a:avLst/>
          </a:prstGeom>
          <a:noFill/>
          <a:ln>
            <a:noFill/>
          </a:ln>
        </p:spPr>
        <p:txBody>
          <a:bodyPr spcFirstLastPara="1" wrap="square" lIns="96485" tIns="48230" rIns="96485" bIns="48230" anchor="t" anchorCtr="0">
            <a:noAutofit/>
          </a:bodyPr>
          <a:lstStyle/>
          <a:p>
            <a:endParaRPr/>
          </a:p>
        </p:txBody>
      </p:sp>
      <p:sp>
        <p:nvSpPr>
          <p:cNvPr id="182" name="Google Shape;182;p3:notes"/>
          <p:cNvSpPr txBox="1">
            <a:spLocks noGrp="1"/>
          </p:cNvSpPr>
          <p:nvPr>
            <p:ph type="sldNum" idx="12"/>
          </p:nvPr>
        </p:nvSpPr>
        <p:spPr>
          <a:xfrm>
            <a:off x="7240855" y="5202543"/>
            <a:ext cx="5539386" cy="274819"/>
          </a:xfrm>
          <a:prstGeom prst="rect">
            <a:avLst/>
          </a:prstGeom>
          <a:noFill/>
          <a:ln>
            <a:noFill/>
          </a:ln>
        </p:spPr>
        <p:txBody>
          <a:bodyPr spcFirstLastPara="1" wrap="square" lIns="96485" tIns="48230" rIns="96485" bIns="48230" anchor="b" anchorCtr="0">
            <a:noAutofit/>
          </a:bodyPr>
          <a:lstStyle/>
          <a:p>
            <a:pPr algn="r"/>
            <a:fld id="{00000000-1234-1234-1234-123412341234}" type="slidenum">
              <a:rPr lang="en-US"/>
              <a:pPr algn="r"/>
              <a:t>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7:notes"/>
          <p:cNvSpPr txBox="1">
            <a:spLocks noGrp="1"/>
          </p:cNvSpPr>
          <p:nvPr>
            <p:ph type="body" idx="1"/>
          </p:nvPr>
        </p:nvSpPr>
        <p:spPr>
          <a:xfrm>
            <a:off x="1278321" y="2635981"/>
            <a:ext cx="10226559" cy="2156711"/>
          </a:xfrm>
          <a:prstGeom prst="rect">
            <a:avLst/>
          </a:prstGeom>
        </p:spPr>
        <p:txBody>
          <a:bodyPr spcFirstLastPara="1" wrap="square" lIns="96485" tIns="48230" rIns="96485" bIns="48230" anchor="t" anchorCtr="0">
            <a:noAutofit/>
          </a:bodyPr>
          <a:lstStyle/>
          <a:p>
            <a:endParaRPr/>
          </a:p>
        </p:txBody>
      </p:sp>
      <p:sp>
        <p:nvSpPr>
          <p:cNvPr id="266" name="Google Shape;266;p7:notes"/>
          <p:cNvSpPr>
            <a:spLocks noGrp="1" noRot="1" noChangeAspect="1"/>
          </p:cNvSpPr>
          <p:nvPr>
            <p:ph type="sldImg" idx="2"/>
          </p:nvPr>
        </p:nvSpPr>
        <p:spPr>
          <a:xfrm>
            <a:off x="4746625" y="684213"/>
            <a:ext cx="3287713" cy="18494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199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txBox="1">
            <a:spLocks noGrp="1"/>
          </p:cNvSpPr>
          <p:nvPr>
            <p:ph type="body" idx="1"/>
          </p:nvPr>
        </p:nvSpPr>
        <p:spPr>
          <a:xfrm>
            <a:off x="1278321" y="2635981"/>
            <a:ext cx="10226559" cy="2156711"/>
          </a:xfrm>
          <a:prstGeom prst="rect">
            <a:avLst/>
          </a:prstGeom>
        </p:spPr>
        <p:txBody>
          <a:bodyPr spcFirstLastPara="1" wrap="square" lIns="96485" tIns="48230" rIns="96485" bIns="48230" anchor="t" anchorCtr="0">
            <a:noAutofit/>
          </a:bodyPr>
          <a:lstStyle/>
          <a:p>
            <a:endParaRPr/>
          </a:p>
        </p:txBody>
      </p:sp>
      <p:sp>
        <p:nvSpPr>
          <p:cNvPr id="272" name="Google Shape;272;p8:notes"/>
          <p:cNvSpPr>
            <a:spLocks noGrp="1" noRot="1" noChangeAspect="1"/>
          </p:cNvSpPr>
          <p:nvPr>
            <p:ph type="sldImg" idx="2"/>
          </p:nvPr>
        </p:nvSpPr>
        <p:spPr>
          <a:xfrm>
            <a:off x="4746625" y="684213"/>
            <a:ext cx="3287713" cy="18494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96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9:notes"/>
          <p:cNvSpPr txBox="1">
            <a:spLocks noGrp="1"/>
          </p:cNvSpPr>
          <p:nvPr>
            <p:ph type="body" idx="1"/>
          </p:nvPr>
        </p:nvSpPr>
        <p:spPr>
          <a:xfrm>
            <a:off x="1278321" y="2635981"/>
            <a:ext cx="10226559" cy="2156711"/>
          </a:xfrm>
          <a:prstGeom prst="rect">
            <a:avLst/>
          </a:prstGeom>
        </p:spPr>
        <p:txBody>
          <a:bodyPr spcFirstLastPara="1" wrap="square" lIns="96485" tIns="48230" rIns="96485" bIns="48230" anchor="t" anchorCtr="0">
            <a:noAutofit/>
          </a:bodyPr>
          <a:lstStyle/>
          <a:p>
            <a:endParaRPr/>
          </a:p>
        </p:txBody>
      </p:sp>
      <p:sp>
        <p:nvSpPr>
          <p:cNvPr id="290" name="Google Shape;290;p9:notes"/>
          <p:cNvSpPr>
            <a:spLocks noGrp="1" noRot="1" noChangeAspect="1"/>
          </p:cNvSpPr>
          <p:nvPr>
            <p:ph type="sldImg" idx="2"/>
          </p:nvPr>
        </p:nvSpPr>
        <p:spPr>
          <a:xfrm>
            <a:off x="4746625" y="684213"/>
            <a:ext cx="3287713" cy="18494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1910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0:notes"/>
          <p:cNvSpPr txBox="1">
            <a:spLocks noGrp="1"/>
          </p:cNvSpPr>
          <p:nvPr>
            <p:ph type="body" idx="1"/>
          </p:nvPr>
        </p:nvSpPr>
        <p:spPr>
          <a:xfrm>
            <a:off x="1278321" y="2635981"/>
            <a:ext cx="10226559" cy="2156711"/>
          </a:xfrm>
          <a:prstGeom prst="rect">
            <a:avLst/>
          </a:prstGeom>
        </p:spPr>
        <p:txBody>
          <a:bodyPr spcFirstLastPara="1" wrap="square" lIns="96485" tIns="48230" rIns="96485" bIns="48230" anchor="t" anchorCtr="0">
            <a:noAutofit/>
          </a:bodyPr>
          <a:lstStyle/>
          <a:p>
            <a:endParaRPr/>
          </a:p>
        </p:txBody>
      </p:sp>
      <p:sp>
        <p:nvSpPr>
          <p:cNvPr id="319" name="Google Shape;319;p10:notes"/>
          <p:cNvSpPr>
            <a:spLocks noGrp="1" noRot="1" noChangeAspect="1"/>
          </p:cNvSpPr>
          <p:nvPr>
            <p:ph type="sldImg" idx="2"/>
          </p:nvPr>
        </p:nvSpPr>
        <p:spPr>
          <a:xfrm>
            <a:off x="4746625" y="684213"/>
            <a:ext cx="3287713" cy="1849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notes"/>
          <p:cNvSpPr txBox="1">
            <a:spLocks noGrp="1"/>
          </p:cNvSpPr>
          <p:nvPr>
            <p:ph type="body" idx="1"/>
          </p:nvPr>
        </p:nvSpPr>
        <p:spPr>
          <a:xfrm>
            <a:off x="1278321" y="2635981"/>
            <a:ext cx="10226559" cy="2156711"/>
          </a:xfrm>
          <a:prstGeom prst="rect">
            <a:avLst/>
          </a:prstGeom>
        </p:spPr>
        <p:txBody>
          <a:bodyPr spcFirstLastPara="1" wrap="square" lIns="96485" tIns="48230" rIns="96485" bIns="48230" anchor="t" anchorCtr="0">
            <a:noAutofit/>
          </a:bodyPr>
          <a:lstStyle/>
          <a:p>
            <a:endParaRPr/>
          </a:p>
        </p:txBody>
      </p:sp>
      <p:sp>
        <p:nvSpPr>
          <p:cNvPr id="209" name="Google Shape;209;p4:notes"/>
          <p:cNvSpPr>
            <a:spLocks noGrp="1" noRot="1" noChangeAspect="1"/>
          </p:cNvSpPr>
          <p:nvPr>
            <p:ph type="sldImg" idx="2"/>
          </p:nvPr>
        </p:nvSpPr>
        <p:spPr>
          <a:xfrm>
            <a:off x="4746625" y="684213"/>
            <a:ext cx="3287713" cy="1849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txBox="1">
            <a:spLocks noGrp="1"/>
          </p:cNvSpPr>
          <p:nvPr>
            <p:ph type="body" idx="1"/>
          </p:nvPr>
        </p:nvSpPr>
        <p:spPr>
          <a:xfrm>
            <a:off x="1278321" y="2635981"/>
            <a:ext cx="10226559" cy="2156711"/>
          </a:xfrm>
          <a:prstGeom prst="rect">
            <a:avLst/>
          </a:prstGeom>
        </p:spPr>
        <p:txBody>
          <a:bodyPr spcFirstLastPara="1" wrap="square" lIns="96485" tIns="48230" rIns="96485" bIns="48230" anchor="t" anchorCtr="0">
            <a:noAutofit/>
          </a:bodyPr>
          <a:lstStyle/>
          <a:p>
            <a:endParaRPr/>
          </a:p>
        </p:txBody>
      </p:sp>
      <p:sp>
        <p:nvSpPr>
          <p:cNvPr id="163" name="Google Shape;163;p1:notes"/>
          <p:cNvSpPr>
            <a:spLocks noGrp="1" noRot="1" noChangeAspect="1"/>
          </p:cNvSpPr>
          <p:nvPr>
            <p:ph type="sldImg" idx="2"/>
          </p:nvPr>
        </p:nvSpPr>
        <p:spPr>
          <a:xfrm>
            <a:off x="4746625" y="684213"/>
            <a:ext cx="3287713" cy="18494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9783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25B6-C569-BC46-AF2F-36EBF20EF0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A8429F-F958-3447-8AC4-97EA01541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978490-B861-3144-9B16-EE4344F275DA}"/>
              </a:ext>
            </a:extLst>
          </p:cNvPr>
          <p:cNvSpPr>
            <a:spLocks noGrp="1"/>
          </p:cNvSpPr>
          <p:nvPr>
            <p:ph type="dt" sz="half" idx="10"/>
          </p:nvPr>
        </p:nvSpPr>
        <p:spPr/>
        <p:txBody>
          <a:bodyPr/>
          <a:lstStyle/>
          <a:p>
            <a:fld id="{43158696-3B69-7843-9BEF-08957A9D2CE1}" type="datetimeFigureOut">
              <a:rPr lang="en-US" smtClean="0"/>
              <a:t>12/16/2020</a:t>
            </a:fld>
            <a:endParaRPr lang="en-US"/>
          </a:p>
        </p:txBody>
      </p:sp>
      <p:sp>
        <p:nvSpPr>
          <p:cNvPr id="5" name="Footer Placeholder 4">
            <a:extLst>
              <a:ext uri="{FF2B5EF4-FFF2-40B4-BE49-F238E27FC236}">
                <a16:creationId xmlns:a16="http://schemas.microsoft.com/office/drawing/2014/main" id="{A0132677-DAE2-0A4B-802D-FB0FAF12E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88AEE-A2C6-004F-A514-B14371B6CBB4}"/>
              </a:ext>
            </a:extLst>
          </p:cNvPr>
          <p:cNvSpPr>
            <a:spLocks noGrp="1"/>
          </p:cNvSpPr>
          <p:nvPr>
            <p:ph type="sldNum" sz="quarter" idx="12"/>
          </p:nvPr>
        </p:nvSpPr>
        <p:spPr/>
        <p:txBody>
          <a:bodyPr/>
          <a:lstStyle/>
          <a:p>
            <a:fld id="{A852BDB9-E87C-FB44-87A3-753ADE10C260}" type="slidenum">
              <a:rPr lang="en-US" smtClean="0"/>
              <a:t>‹#›</a:t>
            </a:fld>
            <a:endParaRPr lang="en-US"/>
          </a:p>
        </p:txBody>
      </p:sp>
    </p:spTree>
    <p:extLst>
      <p:ext uri="{BB962C8B-B14F-4D97-AF65-F5344CB8AC3E}">
        <p14:creationId xmlns:p14="http://schemas.microsoft.com/office/powerpoint/2010/main" val="23010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E5E82-B9B7-B44B-93D8-889B531174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238A92-BFEA-7340-B6B6-5150147DB9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F67DF-BB77-7943-8B78-AB591E4269C2}"/>
              </a:ext>
            </a:extLst>
          </p:cNvPr>
          <p:cNvSpPr>
            <a:spLocks noGrp="1"/>
          </p:cNvSpPr>
          <p:nvPr>
            <p:ph type="dt" sz="half" idx="10"/>
          </p:nvPr>
        </p:nvSpPr>
        <p:spPr/>
        <p:txBody>
          <a:bodyPr/>
          <a:lstStyle/>
          <a:p>
            <a:fld id="{43158696-3B69-7843-9BEF-08957A9D2CE1}" type="datetimeFigureOut">
              <a:rPr lang="en-US" smtClean="0"/>
              <a:t>12/16/2020</a:t>
            </a:fld>
            <a:endParaRPr lang="en-US"/>
          </a:p>
        </p:txBody>
      </p:sp>
      <p:sp>
        <p:nvSpPr>
          <p:cNvPr id="5" name="Footer Placeholder 4">
            <a:extLst>
              <a:ext uri="{FF2B5EF4-FFF2-40B4-BE49-F238E27FC236}">
                <a16:creationId xmlns:a16="http://schemas.microsoft.com/office/drawing/2014/main" id="{877C866D-10D3-0649-8A96-0C4564904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55F26-F646-4646-851B-7E3DE5D89447}"/>
              </a:ext>
            </a:extLst>
          </p:cNvPr>
          <p:cNvSpPr>
            <a:spLocks noGrp="1"/>
          </p:cNvSpPr>
          <p:nvPr>
            <p:ph type="sldNum" sz="quarter" idx="12"/>
          </p:nvPr>
        </p:nvSpPr>
        <p:spPr/>
        <p:txBody>
          <a:bodyPr/>
          <a:lstStyle/>
          <a:p>
            <a:fld id="{A852BDB9-E87C-FB44-87A3-753ADE10C260}" type="slidenum">
              <a:rPr lang="en-US" smtClean="0"/>
              <a:t>‹#›</a:t>
            </a:fld>
            <a:endParaRPr lang="en-US"/>
          </a:p>
        </p:txBody>
      </p:sp>
    </p:spTree>
    <p:extLst>
      <p:ext uri="{BB962C8B-B14F-4D97-AF65-F5344CB8AC3E}">
        <p14:creationId xmlns:p14="http://schemas.microsoft.com/office/powerpoint/2010/main" val="1634434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6008C-6F48-924C-B5D8-9175A74725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F2AFF8-A0EE-D840-A81C-5AB3A40560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6E77C-4B1D-E646-8302-A2A81C72B984}"/>
              </a:ext>
            </a:extLst>
          </p:cNvPr>
          <p:cNvSpPr>
            <a:spLocks noGrp="1"/>
          </p:cNvSpPr>
          <p:nvPr>
            <p:ph type="dt" sz="half" idx="10"/>
          </p:nvPr>
        </p:nvSpPr>
        <p:spPr/>
        <p:txBody>
          <a:bodyPr/>
          <a:lstStyle/>
          <a:p>
            <a:fld id="{43158696-3B69-7843-9BEF-08957A9D2CE1}" type="datetimeFigureOut">
              <a:rPr lang="en-US" smtClean="0"/>
              <a:t>12/16/2020</a:t>
            </a:fld>
            <a:endParaRPr lang="en-US"/>
          </a:p>
        </p:txBody>
      </p:sp>
      <p:sp>
        <p:nvSpPr>
          <p:cNvPr id="5" name="Footer Placeholder 4">
            <a:extLst>
              <a:ext uri="{FF2B5EF4-FFF2-40B4-BE49-F238E27FC236}">
                <a16:creationId xmlns:a16="http://schemas.microsoft.com/office/drawing/2014/main" id="{9F977F9A-7BAA-A74A-A2DB-3CFE254F1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88CC1-EBFD-9C4B-8DD3-B76E9B2BD435}"/>
              </a:ext>
            </a:extLst>
          </p:cNvPr>
          <p:cNvSpPr>
            <a:spLocks noGrp="1"/>
          </p:cNvSpPr>
          <p:nvPr>
            <p:ph type="sldNum" sz="quarter" idx="12"/>
          </p:nvPr>
        </p:nvSpPr>
        <p:spPr/>
        <p:txBody>
          <a:bodyPr/>
          <a:lstStyle/>
          <a:p>
            <a:fld id="{A852BDB9-E87C-FB44-87A3-753ADE10C260}" type="slidenum">
              <a:rPr lang="en-US" smtClean="0"/>
              <a:t>‹#›</a:t>
            </a:fld>
            <a:endParaRPr lang="en-US"/>
          </a:p>
        </p:txBody>
      </p:sp>
    </p:spTree>
    <p:extLst>
      <p:ext uri="{BB962C8B-B14F-4D97-AF65-F5344CB8AC3E}">
        <p14:creationId xmlns:p14="http://schemas.microsoft.com/office/powerpoint/2010/main" val="336058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6910-7E97-D548-8994-4CD5E63A4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F5A3E6-432D-D04C-A20B-2FD1443E43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3DB96-6F96-574D-90F1-FC9B441CE5E2}"/>
              </a:ext>
            </a:extLst>
          </p:cNvPr>
          <p:cNvSpPr>
            <a:spLocks noGrp="1"/>
          </p:cNvSpPr>
          <p:nvPr>
            <p:ph type="dt" sz="half" idx="10"/>
          </p:nvPr>
        </p:nvSpPr>
        <p:spPr/>
        <p:txBody>
          <a:bodyPr/>
          <a:lstStyle/>
          <a:p>
            <a:fld id="{43158696-3B69-7843-9BEF-08957A9D2CE1}" type="datetimeFigureOut">
              <a:rPr lang="en-US" smtClean="0"/>
              <a:t>12/16/2020</a:t>
            </a:fld>
            <a:endParaRPr lang="en-US"/>
          </a:p>
        </p:txBody>
      </p:sp>
      <p:sp>
        <p:nvSpPr>
          <p:cNvPr id="5" name="Footer Placeholder 4">
            <a:extLst>
              <a:ext uri="{FF2B5EF4-FFF2-40B4-BE49-F238E27FC236}">
                <a16:creationId xmlns:a16="http://schemas.microsoft.com/office/drawing/2014/main" id="{95C8E350-365B-2644-A8AA-B961B5BC6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DCD8A-448E-8641-90D2-2A61767F8241}"/>
              </a:ext>
            </a:extLst>
          </p:cNvPr>
          <p:cNvSpPr>
            <a:spLocks noGrp="1"/>
          </p:cNvSpPr>
          <p:nvPr>
            <p:ph type="sldNum" sz="quarter" idx="12"/>
          </p:nvPr>
        </p:nvSpPr>
        <p:spPr/>
        <p:txBody>
          <a:bodyPr/>
          <a:lstStyle/>
          <a:p>
            <a:fld id="{A852BDB9-E87C-FB44-87A3-753ADE10C260}" type="slidenum">
              <a:rPr lang="en-US" smtClean="0"/>
              <a:t>‹#›</a:t>
            </a:fld>
            <a:endParaRPr lang="en-US"/>
          </a:p>
        </p:txBody>
      </p:sp>
    </p:spTree>
    <p:extLst>
      <p:ext uri="{BB962C8B-B14F-4D97-AF65-F5344CB8AC3E}">
        <p14:creationId xmlns:p14="http://schemas.microsoft.com/office/powerpoint/2010/main" val="4015263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2FF5C-DD77-D44C-9C86-6A17CBDFFE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70CC11-9D2B-E041-A92A-ACF92608C5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F56E7-7B7B-814D-A185-259EC4B0A612}"/>
              </a:ext>
            </a:extLst>
          </p:cNvPr>
          <p:cNvSpPr>
            <a:spLocks noGrp="1"/>
          </p:cNvSpPr>
          <p:nvPr>
            <p:ph type="dt" sz="half" idx="10"/>
          </p:nvPr>
        </p:nvSpPr>
        <p:spPr/>
        <p:txBody>
          <a:bodyPr/>
          <a:lstStyle/>
          <a:p>
            <a:fld id="{43158696-3B69-7843-9BEF-08957A9D2CE1}" type="datetimeFigureOut">
              <a:rPr lang="en-US" smtClean="0"/>
              <a:t>12/16/2020</a:t>
            </a:fld>
            <a:endParaRPr lang="en-US"/>
          </a:p>
        </p:txBody>
      </p:sp>
      <p:sp>
        <p:nvSpPr>
          <p:cNvPr id="5" name="Footer Placeholder 4">
            <a:extLst>
              <a:ext uri="{FF2B5EF4-FFF2-40B4-BE49-F238E27FC236}">
                <a16:creationId xmlns:a16="http://schemas.microsoft.com/office/drawing/2014/main" id="{5EEA7ED4-73EF-B049-BEE4-F49DDAD30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6D527-7225-DD4D-B5BA-E190A7D0D1A5}"/>
              </a:ext>
            </a:extLst>
          </p:cNvPr>
          <p:cNvSpPr>
            <a:spLocks noGrp="1"/>
          </p:cNvSpPr>
          <p:nvPr>
            <p:ph type="sldNum" sz="quarter" idx="12"/>
          </p:nvPr>
        </p:nvSpPr>
        <p:spPr/>
        <p:txBody>
          <a:bodyPr/>
          <a:lstStyle/>
          <a:p>
            <a:fld id="{A852BDB9-E87C-FB44-87A3-753ADE10C260}" type="slidenum">
              <a:rPr lang="en-US" smtClean="0"/>
              <a:t>‹#›</a:t>
            </a:fld>
            <a:endParaRPr lang="en-US"/>
          </a:p>
        </p:txBody>
      </p:sp>
    </p:spTree>
    <p:extLst>
      <p:ext uri="{BB962C8B-B14F-4D97-AF65-F5344CB8AC3E}">
        <p14:creationId xmlns:p14="http://schemas.microsoft.com/office/powerpoint/2010/main" val="408509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61620-9AE7-D24E-8B5B-FFDC4EA947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643560-2054-1B40-BF17-4DB869A915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FF573-0423-8C45-8BF7-B815BB0CE1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963F3D-30C3-DE42-9765-5D7A1D8C9F18}"/>
              </a:ext>
            </a:extLst>
          </p:cNvPr>
          <p:cNvSpPr>
            <a:spLocks noGrp="1"/>
          </p:cNvSpPr>
          <p:nvPr>
            <p:ph type="dt" sz="half" idx="10"/>
          </p:nvPr>
        </p:nvSpPr>
        <p:spPr/>
        <p:txBody>
          <a:bodyPr/>
          <a:lstStyle/>
          <a:p>
            <a:fld id="{43158696-3B69-7843-9BEF-08957A9D2CE1}" type="datetimeFigureOut">
              <a:rPr lang="en-US" smtClean="0"/>
              <a:t>12/16/2020</a:t>
            </a:fld>
            <a:endParaRPr lang="en-US"/>
          </a:p>
        </p:txBody>
      </p:sp>
      <p:sp>
        <p:nvSpPr>
          <p:cNvPr id="6" name="Footer Placeholder 5">
            <a:extLst>
              <a:ext uri="{FF2B5EF4-FFF2-40B4-BE49-F238E27FC236}">
                <a16:creationId xmlns:a16="http://schemas.microsoft.com/office/drawing/2014/main" id="{077E2B1D-1A65-BB48-BDD7-2916D9D2F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CAF8D-BC2F-9042-87AB-ADF14305BB79}"/>
              </a:ext>
            </a:extLst>
          </p:cNvPr>
          <p:cNvSpPr>
            <a:spLocks noGrp="1"/>
          </p:cNvSpPr>
          <p:nvPr>
            <p:ph type="sldNum" sz="quarter" idx="12"/>
          </p:nvPr>
        </p:nvSpPr>
        <p:spPr/>
        <p:txBody>
          <a:bodyPr/>
          <a:lstStyle/>
          <a:p>
            <a:fld id="{A852BDB9-E87C-FB44-87A3-753ADE10C260}" type="slidenum">
              <a:rPr lang="en-US" smtClean="0"/>
              <a:t>‹#›</a:t>
            </a:fld>
            <a:endParaRPr lang="en-US"/>
          </a:p>
        </p:txBody>
      </p:sp>
    </p:spTree>
    <p:extLst>
      <p:ext uri="{BB962C8B-B14F-4D97-AF65-F5344CB8AC3E}">
        <p14:creationId xmlns:p14="http://schemas.microsoft.com/office/powerpoint/2010/main" val="3508493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3AAA-3D91-AB4A-B002-3B60C927C0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9A4083-5CF7-A54C-92C8-12CCB6C5A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6AB03B-C374-6340-BB1E-CE6CFC62A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891E54-6D6F-B94E-B433-22FE43DC86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24FEBA-C35A-2446-AA86-732E7678F9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ACE0AE-6BC1-EC4D-AA7F-55AC212ACC76}"/>
              </a:ext>
            </a:extLst>
          </p:cNvPr>
          <p:cNvSpPr>
            <a:spLocks noGrp="1"/>
          </p:cNvSpPr>
          <p:nvPr>
            <p:ph type="dt" sz="half" idx="10"/>
          </p:nvPr>
        </p:nvSpPr>
        <p:spPr/>
        <p:txBody>
          <a:bodyPr/>
          <a:lstStyle/>
          <a:p>
            <a:fld id="{43158696-3B69-7843-9BEF-08957A9D2CE1}" type="datetimeFigureOut">
              <a:rPr lang="en-US" smtClean="0"/>
              <a:t>12/16/2020</a:t>
            </a:fld>
            <a:endParaRPr lang="en-US"/>
          </a:p>
        </p:txBody>
      </p:sp>
      <p:sp>
        <p:nvSpPr>
          <p:cNvPr id="8" name="Footer Placeholder 7">
            <a:extLst>
              <a:ext uri="{FF2B5EF4-FFF2-40B4-BE49-F238E27FC236}">
                <a16:creationId xmlns:a16="http://schemas.microsoft.com/office/drawing/2014/main" id="{D19CB181-C2A7-1A4F-B635-738DAE926B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87633D-8627-8B4E-9DC7-2E0389263442}"/>
              </a:ext>
            </a:extLst>
          </p:cNvPr>
          <p:cNvSpPr>
            <a:spLocks noGrp="1"/>
          </p:cNvSpPr>
          <p:nvPr>
            <p:ph type="sldNum" sz="quarter" idx="12"/>
          </p:nvPr>
        </p:nvSpPr>
        <p:spPr/>
        <p:txBody>
          <a:bodyPr/>
          <a:lstStyle/>
          <a:p>
            <a:fld id="{A852BDB9-E87C-FB44-87A3-753ADE10C260}" type="slidenum">
              <a:rPr lang="en-US" smtClean="0"/>
              <a:t>‹#›</a:t>
            </a:fld>
            <a:endParaRPr lang="en-US"/>
          </a:p>
        </p:txBody>
      </p:sp>
    </p:spTree>
    <p:extLst>
      <p:ext uri="{BB962C8B-B14F-4D97-AF65-F5344CB8AC3E}">
        <p14:creationId xmlns:p14="http://schemas.microsoft.com/office/powerpoint/2010/main" val="250066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A154D-D76F-204D-8AC6-11BE0DB2A9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EEDB9F-CA06-424C-B67C-AE041D9D3108}"/>
              </a:ext>
            </a:extLst>
          </p:cNvPr>
          <p:cNvSpPr>
            <a:spLocks noGrp="1"/>
          </p:cNvSpPr>
          <p:nvPr>
            <p:ph type="dt" sz="half" idx="10"/>
          </p:nvPr>
        </p:nvSpPr>
        <p:spPr/>
        <p:txBody>
          <a:bodyPr/>
          <a:lstStyle/>
          <a:p>
            <a:fld id="{43158696-3B69-7843-9BEF-08957A9D2CE1}" type="datetimeFigureOut">
              <a:rPr lang="en-US" smtClean="0"/>
              <a:t>12/16/2020</a:t>
            </a:fld>
            <a:endParaRPr lang="en-US"/>
          </a:p>
        </p:txBody>
      </p:sp>
      <p:sp>
        <p:nvSpPr>
          <p:cNvPr id="4" name="Footer Placeholder 3">
            <a:extLst>
              <a:ext uri="{FF2B5EF4-FFF2-40B4-BE49-F238E27FC236}">
                <a16:creationId xmlns:a16="http://schemas.microsoft.com/office/drawing/2014/main" id="{0D7B5F80-D85D-824D-813D-4CF93A2508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D8B786-557C-4946-B04F-397D4A1A8531}"/>
              </a:ext>
            </a:extLst>
          </p:cNvPr>
          <p:cNvSpPr>
            <a:spLocks noGrp="1"/>
          </p:cNvSpPr>
          <p:nvPr>
            <p:ph type="sldNum" sz="quarter" idx="12"/>
          </p:nvPr>
        </p:nvSpPr>
        <p:spPr/>
        <p:txBody>
          <a:bodyPr/>
          <a:lstStyle/>
          <a:p>
            <a:fld id="{A852BDB9-E87C-FB44-87A3-753ADE10C260}" type="slidenum">
              <a:rPr lang="en-US" smtClean="0"/>
              <a:t>‹#›</a:t>
            </a:fld>
            <a:endParaRPr lang="en-US"/>
          </a:p>
        </p:txBody>
      </p:sp>
    </p:spTree>
    <p:extLst>
      <p:ext uri="{BB962C8B-B14F-4D97-AF65-F5344CB8AC3E}">
        <p14:creationId xmlns:p14="http://schemas.microsoft.com/office/powerpoint/2010/main" val="4063249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BB4A2C-2076-984E-B262-3CE7219599B9}"/>
              </a:ext>
            </a:extLst>
          </p:cNvPr>
          <p:cNvSpPr>
            <a:spLocks noGrp="1"/>
          </p:cNvSpPr>
          <p:nvPr>
            <p:ph type="dt" sz="half" idx="10"/>
          </p:nvPr>
        </p:nvSpPr>
        <p:spPr/>
        <p:txBody>
          <a:bodyPr/>
          <a:lstStyle/>
          <a:p>
            <a:fld id="{43158696-3B69-7843-9BEF-08957A9D2CE1}" type="datetimeFigureOut">
              <a:rPr lang="en-US" smtClean="0"/>
              <a:t>12/16/2020</a:t>
            </a:fld>
            <a:endParaRPr lang="en-US"/>
          </a:p>
        </p:txBody>
      </p:sp>
      <p:sp>
        <p:nvSpPr>
          <p:cNvPr id="3" name="Footer Placeholder 2">
            <a:extLst>
              <a:ext uri="{FF2B5EF4-FFF2-40B4-BE49-F238E27FC236}">
                <a16:creationId xmlns:a16="http://schemas.microsoft.com/office/drawing/2014/main" id="{3C257FB6-826C-724F-ADCB-F43E6AAB98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9F435B-3AFE-1F40-88A4-F0DBDCD66CDC}"/>
              </a:ext>
            </a:extLst>
          </p:cNvPr>
          <p:cNvSpPr>
            <a:spLocks noGrp="1"/>
          </p:cNvSpPr>
          <p:nvPr>
            <p:ph type="sldNum" sz="quarter" idx="12"/>
          </p:nvPr>
        </p:nvSpPr>
        <p:spPr/>
        <p:txBody>
          <a:bodyPr/>
          <a:lstStyle/>
          <a:p>
            <a:fld id="{A852BDB9-E87C-FB44-87A3-753ADE10C260}" type="slidenum">
              <a:rPr lang="en-US" smtClean="0"/>
              <a:t>‹#›</a:t>
            </a:fld>
            <a:endParaRPr lang="en-US"/>
          </a:p>
        </p:txBody>
      </p:sp>
    </p:spTree>
    <p:extLst>
      <p:ext uri="{BB962C8B-B14F-4D97-AF65-F5344CB8AC3E}">
        <p14:creationId xmlns:p14="http://schemas.microsoft.com/office/powerpoint/2010/main" val="608700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DB0BB-3400-8E46-BF88-AFF9B5474F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5A2EC-10C5-2146-AB8F-0FAE662550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A132C-CEEE-994C-BF6D-2894E069F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541BE0-47EF-B948-8848-D20301EED056}"/>
              </a:ext>
            </a:extLst>
          </p:cNvPr>
          <p:cNvSpPr>
            <a:spLocks noGrp="1"/>
          </p:cNvSpPr>
          <p:nvPr>
            <p:ph type="dt" sz="half" idx="10"/>
          </p:nvPr>
        </p:nvSpPr>
        <p:spPr/>
        <p:txBody>
          <a:bodyPr/>
          <a:lstStyle/>
          <a:p>
            <a:fld id="{43158696-3B69-7843-9BEF-08957A9D2CE1}" type="datetimeFigureOut">
              <a:rPr lang="en-US" smtClean="0"/>
              <a:t>12/16/2020</a:t>
            </a:fld>
            <a:endParaRPr lang="en-US"/>
          </a:p>
        </p:txBody>
      </p:sp>
      <p:sp>
        <p:nvSpPr>
          <p:cNvPr id="6" name="Footer Placeholder 5">
            <a:extLst>
              <a:ext uri="{FF2B5EF4-FFF2-40B4-BE49-F238E27FC236}">
                <a16:creationId xmlns:a16="http://schemas.microsoft.com/office/drawing/2014/main" id="{8FC4AE99-D92D-6D46-B050-8C6C195F7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44069-761E-D64B-B76D-CBCE7FE0BB03}"/>
              </a:ext>
            </a:extLst>
          </p:cNvPr>
          <p:cNvSpPr>
            <a:spLocks noGrp="1"/>
          </p:cNvSpPr>
          <p:nvPr>
            <p:ph type="sldNum" sz="quarter" idx="12"/>
          </p:nvPr>
        </p:nvSpPr>
        <p:spPr/>
        <p:txBody>
          <a:bodyPr/>
          <a:lstStyle/>
          <a:p>
            <a:fld id="{A852BDB9-E87C-FB44-87A3-753ADE10C260}" type="slidenum">
              <a:rPr lang="en-US" smtClean="0"/>
              <a:t>‹#›</a:t>
            </a:fld>
            <a:endParaRPr lang="en-US"/>
          </a:p>
        </p:txBody>
      </p:sp>
    </p:spTree>
    <p:extLst>
      <p:ext uri="{BB962C8B-B14F-4D97-AF65-F5344CB8AC3E}">
        <p14:creationId xmlns:p14="http://schemas.microsoft.com/office/powerpoint/2010/main" val="41266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45F9-0518-F74C-97F3-DB518A71F2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584743-A7E5-984D-A70A-38E90F948F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8C6843-F3E0-1D42-937E-ACBAD02BF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3E05E0-0ACE-9F44-A44C-EFCFF9413586}"/>
              </a:ext>
            </a:extLst>
          </p:cNvPr>
          <p:cNvSpPr>
            <a:spLocks noGrp="1"/>
          </p:cNvSpPr>
          <p:nvPr>
            <p:ph type="dt" sz="half" idx="10"/>
          </p:nvPr>
        </p:nvSpPr>
        <p:spPr/>
        <p:txBody>
          <a:bodyPr/>
          <a:lstStyle/>
          <a:p>
            <a:fld id="{43158696-3B69-7843-9BEF-08957A9D2CE1}" type="datetimeFigureOut">
              <a:rPr lang="en-US" smtClean="0"/>
              <a:t>12/16/2020</a:t>
            </a:fld>
            <a:endParaRPr lang="en-US"/>
          </a:p>
        </p:txBody>
      </p:sp>
      <p:sp>
        <p:nvSpPr>
          <p:cNvPr id="6" name="Footer Placeholder 5">
            <a:extLst>
              <a:ext uri="{FF2B5EF4-FFF2-40B4-BE49-F238E27FC236}">
                <a16:creationId xmlns:a16="http://schemas.microsoft.com/office/drawing/2014/main" id="{D4D3AD98-8F5B-8F44-977D-40D312BCFB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8A5671-66E4-DA4E-8276-FD26A2FF2E4B}"/>
              </a:ext>
            </a:extLst>
          </p:cNvPr>
          <p:cNvSpPr>
            <a:spLocks noGrp="1"/>
          </p:cNvSpPr>
          <p:nvPr>
            <p:ph type="sldNum" sz="quarter" idx="12"/>
          </p:nvPr>
        </p:nvSpPr>
        <p:spPr/>
        <p:txBody>
          <a:bodyPr/>
          <a:lstStyle/>
          <a:p>
            <a:fld id="{A852BDB9-E87C-FB44-87A3-753ADE10C260}" type="slidenum">
              <a:rPr lang="en-US" smtClean="0"/>
              <a:t>‹#›</a:t>
            </a:fld>
            <a:endParaRPr lang="en-US"/>
          </a:p>
        </p:txBody>
      </p:sp>
    </p:spTree>
    <p:extLst>
      <p:ext uri="{BB962C8B-B14F-4D97-AF65-F5344CB8AC3E}">
        <p14:creationId xmlns:p14="http://schemas.microsoft.com/office/powerpoint/2010/main" val="852023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F3EE1-8329-D742-A5EF-6E508D4808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5A8B2-02AB-4847-82A7-BC8C8C05D6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EF36C-9EF8-0347-A5F8-A4D9F32FD3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58696-3B69-7843-9BEF-08957A9D2CE1}" type="datetimeFigureOut">
              <a:rPr lang="en-US" smtClean="0"/>
              <a:t>12/16/2020</a:t>
            </a:fld>
            <a:endParaRPr lang="en-US"/>
          </a:p>
        </p:txBody>
      </p:sp>
      <p:sp>
        <p:nvSpPr>
          <p:cNvPr id="5" name="Footer Placeholder 4">
            <a:extLst>
              <a:ext uri="{FF2B5EF4-FFF2-40B4-BE49-F238E27FC236}">
                <a16:creationId xmlns:a16="http://schemas.microsoft.com/office/drawing/2014/main" id="{E8C45829-7B8F-1747-A9FA-41B2F4AE5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2E44F1-1A45-C045-96D6-7876D25FF6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2BDB9-E87C-FB44-87A3-753ADE10C260}" type="slidenum">
              <a:rPr lang="en-US" smtClean="0"/>
              <a:t>‹#›</a:t>
            </a:fld>
            <a:endParaRPr lang="en-US"/>
          </a:p>
        </p:txBody>
      </p:sp>
    </p:spTree>
    <p:extLst>
      <p:ext uri="{BB962C8B-B14F-4D97-AF65-F5344CB8AC3E}">
        <p14:creationId xmlns:p14="http://schemas.microsoft.com/office/powerpoint/2010/main" val="475861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18" Type="http://schemas.openxmlformats.org/officeDocument/2006/relationships/image" Target="../media/image38.jpg"/><Relationship Id="rId3" Type="http://schemas.openxmlformats.org/officeDocument/2006/relationships/image" Target="../media/image23.jpg"/><Relationship Id="rId21" Type="http://schemas.openxmlformats.org/officeDocument/2006/relationships/image" Target="../media/image41.png"/><Relationship Id="rId7" Type="http://schemas.openxmlformats.org/officeDocument/2006/relationships/image" Target="../media/image27.jpg"/><Relationship Id="rId12" Type="http://schemas.openxmlformats.org/officeDocument/2006/relationships/image" Target="../media/image32.jpg"/><Relationship Id="rId17" Type="http://schemas.openxmlformats.org/officeDocument/2006/relationships/image" Target="../media/image37.jpg"/><Relationship Id="rId25"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36.jp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jpg"/><Relationship Id="rId24" Type="http://schemas.openxmlformats.org/officeDocument/2006/relationships/image" Target="../media/image44.png"/><Relationship Id="rId5" Type="http://schemas.openxmlformats.org/officeDocument/2006/relationships/image" Target="../media/image25.jpg"/><Relationship Id="rId15" Type="http://schemas.openxmlformats.org/officeDocument/2006/relationships/image" Target="../media/image35.jpg"/><Relationship Id="rId23" Type="http://schemas.openxmlformats.org/officeDocument/2006/relationships/image" Target="../media/image43.png"/><Relationship Id="rId10" Type="http://schemas.openxmlformats.org/officeDocument/2006/relationships/image" Target="../media/image30.jpg"/><Relationship Id="rId19" Type="http://schemas.openxmlformats.org/officeDocument/2006/relationships/image" Target="../media/image39.jpg"/><Relationship Id="rId4" Type="http://schemas.openxmlformats.org/officeDocument/2006/relationships/image" Target="../media/image24.png"/><Relationship Id="rId9" Type="http://schemas.openxmlformats.org/officeDocument/2006/relationships/image" Target="../media/image29.jpg"/><Relationship Id="rId14" Type="http://schemas.openxmlformats.org/officeDocument/2006/relationships/image" Target="../media/image34.jpg"/><Relationship Id="rId22"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g"/></Relationships>
</file>

<file path=ppt/slides/_rels/slide1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8.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8.png"/><Relationship Id="rId7" Type="http://schemas.openxmlformats.org/officeDocument/2006/relationships/diagramColors" Target="../diagrams/colors2.xm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76.jpe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jpg"/><Relationship Id="rId10" Type="http://schemas.openxmlformats.org/officeDocument/2006/relationships/image" Target="../media/image73.png"/><Relationship Id="rId4" Type="http://schemas.openxmlformats.org/officeDocument/2006/relationships/image" Target="../media/image67.JP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0" Type="http://schemas.openxmlformats.org/officeDocument/2006/relationships/image" Target="../media/image10.svg"/><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icture containing text, newspaper&#10;&#10;Description automatically generated">
            <a:extLst>
              <a:ext uri="{FF2B5EF4-FFF2-40B4-BE49-F238E27FC236}">
                <a16:creationId xmlns:a16="http://schemas.microsoft.com/office/drawing/2014/main" id="{417E6B35-6D44-473D-AABE-E86D70BB4262}"/>
              </a:ext>
            </a:extLst>
          </p:cNvPr>
          <p:cNvPicPr>
            <a:picLocks noGrp="1" noChangeAspect="1"/>
          </p:cNvPicPr>
          <p:nvPr>
            <p:ph idx="4294967295"/>
          </p:nvPr>
        </p:nvPicPr>
        <p:blipFill>
          <a:blip r:embed="rId2"/>
          <a:stretch>
            <a:fillRect/>
          </a:stretch>
        </p:blipFill>
        <p:spPr>
          <a:xfrm>
            <a:off x="833437" y="0"/>
            <a:ext cx="10525125" cy="6934052"/>
          </a:xfrm>
        </p:spPr>
      </p:pic>
    </p:spTree>
    <p:extLst>
      <p:ext uri="{BB962C8B-B14F-4D97-AF65-F5344CB8AC3E}">
        <p14:creationId xmlns:p14="http://schemas.microsoft.com/office/powerpoint/2010/main" val="1485721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91"/>
        <p:cNvGrpSpPr/>
        <p:nvPr/>
      </p:nvGrpSpPr>
      <p:grpSpPr>
        <a:xfrm>
          <a:off x="0" y="0"/>
          <a:ext cx="0" cy="0"/>
          <a:chOff x="0" y="0"/>
          <a:chExt cx="0" cy="0"/>
        </a:xfrm>
      </p:grpSpPr>
      <p:sp>
        <p:nvSpPr>
          <p:cNvPr id="292" name="Google Shape;292;p28"/>
          <p:cNvSpPr/>
          <p:nvPr/>
        </p:nvSpPr>
        <p:spPr>
          <a:xfrm>
            <a:off x="4593608" y="398315"/>
            <a:ext cx="3292115" cy="461665"/>
          </a:xfrm>
          <a:prstGeom prst="rect">
            <a:avLst/>
          </a:prstGeom>
          <a:noFill/>
          <a:ln w="1587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dk1"/>
                </a:solidFill>
                <a:latin typeface="Twentieth Century"/>
                <a:ea typeface="Twentieth Century"/>
                <a:cs typeface="Twentieth Century"/>
                <a:sym typeface="Twentieth Century"/>
              </a:rPr>
              <a:t>SUSTAINING STEWARDS</a:t>
            </a:r>
            <a:endParaRPr b="1" dirty="0"/>
          </a:p>
        </p:txBody>
      </p:sp>
      <p:pic>
        <p:nvPicPr>
          <p:cNvPr id="293" name="Google Shape;293;p28" descr="https://tse2.mm.bing.net/th?id=OIP.2ttLqIq7G9bOvfTWhQqa-wHaHa&amp;pid=Api&amp;P=0&amp;w=300&amp;h=300"/>
          <p:cNvPicPr preferRelativeResize="0"/>
          <p:nvPr/>
        </p:nvPicPr>
        <p:blipFill rotWithShape="1">
          <a:blip r:embed="rId3">
            <a:alphaModFix/>
          </a:blip>
          <a:srcRect/>
          <a:stretch/>
        </p:blipFill>
        <p:spPr>
          <a:xfrm>
            <a:off x="175106" y="398315"/>
            <a:ext cx="1566617" cy="1566617"/>
          </a:xfrm>
          <a:prstGeom prst="rect">
            <a:avLst/>
          </a:prstGeom>
          <a:noFill/>
          <a:ln>
            <a:noFill/>
          </a:ln>
        </p:spPr>
      </p:pic>
      <p:pic>
        <p:nvPicPr>
          <p:cNvPr id="294" name="Google Shape;294;p28" descr="East Brown Cow"/>
          <p:cNvPicPr preferRelativeResize="0"/>
          <p:nvPr/>
        </p:nvPicPr>
        <p:blipFill rotWithShape="1">
          <a:blip r:embed="rId4">
            <a:alphaModFix/>
          </a:blip>
          <a:srcRect/>
          <a:stretch/>
        </p:blipFill>
        <p:spPr>
          <a:xfrm>
            <a:off x="5617084" y="2199501"/>
            <a:ext cx="1991031" cy="1058523"/>
          </a:xfrm>
          <a:prstGeom prst="rect">
            <a:avLst/>
          </a:prstGeom>
          <a:noFill/>
          <a:ln>
            <a:noFill/>
          </a:ln>
        </p:spPr>
      </p:pic>
      <p:pic>
        <p:nvPicPr>
          <p:cNvPr id="295" name="Google Shape;295;p28" descr="https://tse1.mm.bing.net/th?id=OIP.0eO_qBnWK19mf7Gznur5BAAAAA&amp;pid=Api&amp;P=0&amp;w=424&amp;h=154"/>
          <p:cNvPicPr preferRelativeResize="0"/>
          <p:nvPr/>
        </p:nvPicPr>
        <p:blipFill rotWithShape="1">
          <a:blip r:embed="rId5">
            <a:alphaModFix/>
          </a:blip>
          <a:srcRect/>
          <a:stretch/>
        </p:blipFill>
        <p:spPr>
          <a:xfrm>
            <a:off x="3450850" y="1109756"/>
            <a:ext cx="2914373" cy="1058523"/>
          </a:xfrm>
          <a:prstGeom prst="rect">
            <a:avLst/>
          </a:prstGeom>
          <a:noFill/>
          <a:ln>
            <a:noFill/>
          </a:ln>
        </p:spPr>
      </p:pic>
      <p:pic>
        <p:nvPicPr>
          <p:cNvPr id="296" name="Google Shape;296;p28" descr="RLC Engineering"/>
          <p:cNvPicPr preferRelativeResize="0"/>
          <p:nvPr/>
        </p:nvPicPr>
        <p:blipFill rotWithShape="1">
          <a:blip r:embed="rId6">
            <a:alphaModFix/>
          </a:blip>
          <a:srcRect/>
          <a:stretch/>
        </p:blipFill>
        <p:spPr>
          <a:xfrm>
            <a:off x="8420473" y="364130"/>
            <a:ext cx="1466748" cy="570657"/>
          </a:xfrm>
          <a:prstGeom prst="rect">
            <a:avLst/>
          </a:prstGeom>
          <a:noFill/>
          <a:ln>
            <a:noFill/>
          </a:ln>
        </p:spPr>
      </p:pic>
      <p:pic>
        <p:nvPicPr>
          <p:cNvPr id="297" name="Google Shape;297;p28" descr="https://tse4.mm.bing.net/th?id=OIP.t9N1vKCVtJHTaDalwL14MgHaIk&amp;pid=Api&amp;P=0&amp;w=300&amp;h=300"/>
          <p:cNvPicPr preferRelativeResize="0"/>
          <p:nvPr/>
        </p:nvPicPr>
        <p:blipFill rotWithShape="1">
          <a:blip r:embed="rId7">
            <a:alphaModFix/>
          </a:blip>
          <a:srcRect/>
          <a:stretch/>
        </p:blipFill>
        <p:spPr>
          <a:xfrm>
            <a:off x="2002776" y="569686"/>
            <a:ext cx="906770" cy="1046273"/>
          </a:xfrm>
          <a:prstGeom prst="rect">
            <a:avLst/>
          </a:prstGeom>
          <a:noFill/>
          <a:ln>
            <a:noFill/>
          </a:ln>
        </p:spPr>
      </p:pic>
      <p:pic>
        <p:nvPicPr>
          <p:cNvPr id="298" name="Google Shape;298;p28" descr="https://tse3.mm.bing.net/th?id=OIP.Xn756f3vsIbwLuWAOlNWBAHaHa&amp;pid=Api&amp;P=0&amp;w=300&amp;h=300"/>
          <p:cNvPicPr preferRelativeResize="0"/>
          <p:nvPr/>
        </p:nvPicPr>
        <p:blipFill rotWithShape="1">
          <a:blip r:embed="rId8">
            <a:alphaModFix/>
          </a:blip>
          <a:srcRect/>
          <a:stretch/>
        </p:blipFill>
        <p:spPr>
          <a:xfrm>
            <a:off x="339870" y="2177413"/>
            <a:ext cx="1810864" cy="1810864"/>
          </a:xfrm>
          <a:prstGeom prst="rect">
            <a:avLst/>
          </a:prstGeom>
          <a:noFill/>
          <a:ln>
            <a:noFill/>
          </a:ln>
        </p:spPr>
      </p:pic>
      <p:pic>
        <p:nvPicPr>
          <p:cNvPr id="299" name="Google Shape;299;p28" descr="https://tse1.mm.bing.net/th?id=OIP.5W0GOFQErz-jNK4EaiTF5gHaGo&amp;pid=Api&amp;P=0&amp;w=175&amp;h=158"/>
          <p:cNvPicPr preferRelativeResize="0"/>
          <p:nvPr/>
        </p:nvPicPr>
        <p:blipFill rotWithShape="1">
          <a:blip r:embed="rId9">
            <a:alphaModFix/>
          </a:blip>
          <a:srcRect/>
          <a:stretch/>
        </p:blipFill>
        <p:spPr>
          <a:xfrm>
            <a:off x="2248192" y="1748926"/>
            <a:ext cx="1063770" cy="954354"/>
          </a:xfrm>
          <a:prstGeom prst="rect">
            <a:avLst/>
          </a:prstGeom>
          <a:noFill/>
          <a:ln>
            <a:noFill/>
          </a:ln>
        </p:spPr>
      </p:pic>
      <p:pic>
        <p:nvPicPr>
          <p:cNvPr id="300" name="Google Shape;300;p28" descr="https://tse4.mm.bing.net/th?id=OIP.n_2HTEyXczdyUFwqgPRGaQHaBP&amp;pid=Api&amp;P=0&amp;w=469&amp;h=79"/>
          <p:cNvPicPr preferRelativeResize="0"/>
          <p:nvPr/>
        </p:nvPicPr>
        <p:blipFill rotWithShape="1">
          <a:blip r:embed="rId10">
            <a:alphaModFix/>
          </a:blip>
          <a:srcRect/>
          <a:stretch/>
        </p:blipFill>
        <p:spPr>
          <a:xfrm>
            <a:off x="6612599" y="1281918"/>
            <a:ext cx="3344268" cy="563321"/>
          </a:xfrm>
          <a:prstGeom prst="rect">
            <a:avLst/>
          </a:prstGeom>
          <a:noFill/>
          <a:ln>
            <a:noFill/>
          </a:ln>
        </p:spPr>
      </p:pic>
      <p:pic>
        <p:nvPicPr>
          <p:cNvPr id="301" name="Google Shape;301;p28" descr="Boyle Associates logo"/>
          <p:cNvPicPr preferRelativeResize="0"/>
          <p:nvPr/>
        </p:nvPicPr>
        <p:blipFill rotWithShape="1">
          <a:blip r:embed="rId11">
            <a:alphaModFix/>
          </a:blip>
          <a:srcRect/>
          <a:stretch/>
        </p:blipFill>
        <p:spPr>
          <a:xfrm>
            <a:off x="7778313" y="2162055"/>
            <a:ext cx="1905000" cy="1028701"/>
          </a:xfrm>
          <a:prstGeom prst="rect">
            <a:avLst/>
          </a:prstGeom>
          <a:noFill/>
          <a:ln>
            <a:noFill/>
          </a:ln>
        </p:spPr>
      </p:pic>
      <p:pic>
        <p:nvPicPr>
          <p:cNvPr id="302" name="Google Shape;302;p28" descr="https://tse2.mm.bing.net/th?id=OIP.OBha-KTlBBagfG_9zZX4oAHaCl&amp;pid=Api&amp;P=0&amp;w=463&amp;h=163"/>
          <p:cNvPicPr preferRelativeResize="0"/>
          <p:nvPr/>
        </p:nvPicPr>
        <p:blipFill rotWithShape="1">
          <a:blip r:embed="rId12">
            <a:alphaModFix/>
          </a:blip>
          <a:srcRect/>
          <a:stretch/>
        </p:blipFill>
        <p:spPr>
          <a:xfrm>
            <a:off x="4544865" y="4510050"/>
            <a:ext cx="1945519" cy="680722"/>
          </a:xfrm>
          <a:prstGeom prst="rect">
            <a:avLst/>
          </a:prstGeom>
          <a:noFill/>
          <a:ln>
            <a:noFill/>
          </a:ln>
        </p:spPr>
      </p:pic>
      <p:pic>
        <p:nvPicPr>
          <p:cNvPr id="303" name="Google Shape;303;p28" descr="https://tse2.mm.bing.net/th?id=OIP.qKEjT-2zxVtq-SbprDfGswHaCa&amp;pid=Api&amp;P=0&amp;w=505&amp;h=166"/>
          <p:cNvPicPr preferRelativeResize="0"/>
          <p:nvPr/>
        </p:nvPicPr>
        <p:blipFill rotWithShape="1">
          <a:blip r:embed="rId13">
            <a:alphaModFix/>
          </a:blip>
          <a:srcRect/>
          <a:stretch/>
        </p:blipFill>
        <p:spPr>
          <a:xfrm>
            <a:off x="6171637" y="3733416"/>
            <a:ext cx="2248836" cy="730635"/>
          </a:xfrm>
          <a:prstGeom prst="rect">
            <a:avLst/>
          </a:prstGeom>
          <a:noFill/>
          <a:ln>
            <a:noFill/>
          </a:ln>
        </p:spPr>
      </p:pic>
      <p:sp>
        <p:nvSpPr>
          <p:cNvPr id="304" name="Google Shape;304;p28" descr="Home"/>
          <p:cNvSpPr/>
          <p:nvPr/>
        </p:nvSpPr>
        <p:spPr>
          <a:xfrm>
            <a:off x="9501394" y="4083535"/>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305" name="Google Shape;305;p28" descr="https://www.hdrinc.com/"/>
          <p:cNvPicPr preferRelativeResize="0"/>
          <p:nvPr/>
        </p:nvPicPr>
        <p:blipFill rotWithShape="1">
          <a:blip r:embed="rId14">
            <a:alphaModFix/>
          </a:blip>
          <a:srcRect/>
          <a:stretch/>
        </p:blipFill>
        <p:spPr>
          <a:xfrm>
            <a:off x="10251394" y="2201060"/>
            <a:ext cx="1635190" cy="917867"/>
          </a:xfrm>
          <a:prstGeom prst="rect">
            <a:avLst/>
          </a:prstGeom>
          <a:noFill/>
          <a:ln>
            <a:noFill/>
          </a:ln>
        </p:spPr>
      </p:pic>
      <p:pic>
        <p:nvPicPr>
          <p:cNvPr id="306" name="Google Shape;306;p28" descr="https://tse4.mm.bing.net/th?id=OIP.s4eCG7UyFhU78Tb8kP_avwAAAA&amp;pid=Api&amp;P=0&amp;w=189&amp;h=40"/>
          <p:cNvPicPr preferRelativeResize="0"/>
          <p:nvPr/>
        </p:nvPicPr>
        <p:blipFill rotWithShape="1">
          <a:blip r:embed="rId15">
            <a:alphaModFix/>
          </a:blip>
          <a:srcRect/>
          <a:stretch/>
        </p:blipFill>
        <p:spPr>
          <a:xfrm>
            <a:off x="255747" y="3933191"/>
            <a:ext cx="1800225" cy="381001"/>
          </a:xfrm>
          <a:prstGeom prst="rect">
            <a:avLst/>
          </a:prstGeom>
          <a:noFill/>
          <a:ln>
            <a:noFill/>
          </a:ln>
        </p:spPr>
      </p:pic>
      <p:pic>
        <p:nvPicPr>
          <p:cNvPr id="307" name="Google Shape;307;p28" descr="https://tse4.mm.bing.net/th?id=OIP.nsQtZ6HvZsbbsSo1DrfmTwHaHa&amp;pid=Api&amp;P=0&amp;w=300&amp;h=300"/>
          <p:cNvPicPr preferRelativeResize="0"/>
          <p:nvPr/>
        </p:nvPicPr>
        <p:blipFill rotWithShape="1">
          <a:blip r:embed="rId16">
            <a:alphaModFix/>
          </a:blip>
          <a:srcRect/>
          <a:stretch/>
        </p:blipFill>
        <p:spPr>
          <a:xfrm>
            <a:off x="2257704" y="2784313"/>
            <a:ext cx="1389245" cy="1389245"/>
          </a:xfrm>
          <a:prstGeom prst="rect">
            <a:avLst/>
          </a:prstGeom>
          <a:noFill/>
          <a:ln>
            <a:noFill/>
          </a:ln>
        </p:spPr>
      </p:pic>
      <p:sp>
        <p:nvSpPr>
          <p:cNvPr id="308" name="Google Shape;308;p28" descr="Verrill Dana LLP"/>
          <p:cNvSpPr/>
          <p:nvPr/>
        </p:nvSpPr>
        <p:spPr>
          <a:xfrm>
            <a:off x="352478" y="-687802"/>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309" name="Google Shape;309;p28" descr="https://tse1.mm.bing.net/th?id=OIP.OR1B7GfYaNE6Pe_6zfFwfwHaD4&amp;pid=Api&amp;P=0&amp;w=318&amp;h=168"/>
          <p:cNvPicPr preferRelativeResize="0"/>
          <p:nvPr/>
        </p:nvPicPr>
        <p:blipFill rotWithShape="1">
          <a:blip r:embed="rId17">
            <a:alphaModFix/>
          </a:blip>
          <a:srcRect/>
          <a:stretch/>
        </p:blipFill>
        <p:spPr>
          <a:xfrm>
            <a:off x="8649752" y="3627693"/>
            <a:ext cx="1736019" cy="911683"/>
          </a:xfrm>
          <a:prstGeom prst="rect">
            <a:avLst/>
          </a:prstGeom>
          <a:noFill/>
          <a:ln>
            <a:noFill/>
          </a:ln>
        </p:spPr>
      </p:pic>
      <p:pic>
        <p:nvPicPr>
          <p:cNvPr id="310" name="Google Shape;310;p28" descr="https://tse1.mm.bing.net/th?id=OIP.zMRByFSI62Mf-r6an6pNLAHaE4&amp;pid=Api&amp;P=0&amp;w=239&amp;h=158"/>
          <p:cNvPicPr preferRelativeResize="0"/>
          <p:nvPr/>
        </p:nvPicPr>
        <p:blipFill rotWithShape="1">
          <a:blip r:embed="rId18">
            <a:alphaModFix/>
          </a:blip>
          <a:srcRect/>
          <a:stretch/>
        </p:blipFill>
        <p:spPr>
          <a:xfrm>
            <a:off x="4377322" y="5396335"/>
            <a:ext cx="2276475" cy="1053756"/>
          </a:xfrm>
          <a:prstGeom prst="rect">
            <a:avLst/>
          </a:prstGeom>
          <a:noFill/>
          <a:ln>
            <a:noFill/>
          </a:ln>
        </p:spPr>
      </p:pic>
      <p:pic>
        <p:nvPicPr>
          <p:cNvPr id="311" name="Google Shape;311;p28" descr="https://summitnaturalgasmaine.com/Images/Logo-SummitNaturalGasMaine.jpg"/>
          <p:cNvPicPr preferRelativeResize="0"/>
          <p:nvPr/>
        </p:nvPicPr>
        <p:blipFill rotWithShape="1">
          <a:blip r:embed="rId19">
            <a:alphaModFix/>
          </a:blip>
          <a:srcRect/>
          <a:stretch/>
        </p:blipFill>
        <p:spPr>
          <a:xfrm>
            <a:off x="6796294" y="4818313"/>
            <a:ext cx="2857500" cy="1257301"/>
          </a:xfrm>
          <a:prstGeom prst="rect">
            <a:avLst/>
          </a:prstGeom>
          <a:noFill/>
          <a:ln>
            <a:noFill/>
          </a:ln>
        </p:spPr>
      </p:pic>
      <p:pic>
        <p:nvPicPr>
          <p:cNvPr id="312" name="Google Shape;312;p28" descr="A drawing of a person&#10;&#10;Description automatically generated"/>
          <p:cNvPicPr preferRelativeResize="0"/>
          <p:nvPr/>
        </p:nvPicPr>
        <p:blipFill rotWithShape="1">
          <a:blip r:embed="rId20">
            <a:alphaModFix/>
          </a:blip>
          <a:srcRect/>
          <a:stretch/>
        </p:blipFill>
        <p:spPr>
          <a:xfrm>
            <a:off x="10749865" y="3508515"/>
            <a:ext cx="1117600" cy="1104900"/>
          </a:xfrm>
          <a:prstGeom prst="rect">
            <a:avLst/>
          </a:prstGeom>
          <a:noFill/>
          <a:ln>
            <a:noFill/>
          </a:ln>
        </p:spPr>
      </p:pic>
      <p:pic>
        <p:nvPicPr>
          <p:cNvPr id="313" name="Google Shape;313;p28" descr="A close up of a logo&#10;&#10;Description automatically generated"/>
          <p:cNvPicPr preferRelativeResize="0"/>
          <p:nvPr/>
        </p:nvPicPr>
        <p:blipFill rotWithShape="1">
          <a:blip r:embed="rId21">
            <a:alphaModFix/>
          </a:blip>
          <a:srcRect/>
          <a:stretch/>
        </p:blipFill>
        <p:spPr>
          <a:xfrm>
            <a:off x="9828532" y="4818313"/>
            <a:ext cx="2171700" cy="1104900"/>
          </a:xfrm>
          <a:prstGeom prst="rect">
            <a:avLst/>
          </a:prstGeom>
          <a:noFill/>
          <a:ln>
            <a:noFill/>
          </a:ln>
        </p:spPr>
      </p:pic>
      <p:pic>
        <p:nvPicPr>
          <p:cNvPr id="314" name="Google Shape;314;p28"/>
          <p:cNvPicPr preferRelativeResize="0"/>
          <p:nvPr/>
        </p:nvPicPr>
        <p:blipFill rotWithShape="1">
          <a:blip r:embed="rId22">
            <a:alphaModFix/>
          </a:blip>
          <a:srcRect/>
          <a:stretch/>
        </p:blipFill>
        <p:spPr>
          <a:xfrm>
            <a:off x="191768" y="4945344"/>
            <a:ext cx="2382285" cy="843726"/>
          </a:xfrm>
          <a:prstGeom prst="rect">
            <a:avLst/>
          </a:prstGeom>
          <a:noFill/>
          <a:ln>
            <a:noFill/>
          </a:ln>
        </p:spPr>
      </p:pic>
      <p:pic>
        <p:nvPicPr>
          <p:cNvPr id="315" name="Google Shape;315;p28" descr="Preti Flaherty | LinkedIn"/>
          <p:cNvPicPr preferRelativeResize="0"/>
          <p:nvPr/>
        </p:nvPicPr>
        <p:blipFill rotWithShape="1">
          <a:blip r:embed="rId23">
            <a:alphaModFix/>
          </a:blip>
          <a:srcRect/>
          <a:stretch/>
        </p:blipFill>
        <p:spPr>
          <a:xfrm>
            <a:off x="3892566" y="2493471"/>
            <a:ext cx="1530774" cy="153077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16" name="Google Shape;316;p28" descr="DNV GL (@DNVGL) | Twitter"/>
          <p:cNvPicPr preferRelativeResize="0"/>
          <p:nvPr/>
        </p:nvPicPr>
        <p:blipFill rotWithShape="1">
          <a:blip r:embed="rId24">
            <a:alphaModFix/>
          </a:blip>
          <a:srcRect/>
          <a:stretch/>
        </p:blipFill>
        <p:spPr>
          <a:xfrm>
            <a:off x="2780077" y="4670663"/>
            <a:ext cx="1504951" cy="1504951"/>
          </a:xfrm>
          <a:prstGeom prst="rect">
            <a:avLst/>
          </a:prstGeom>
          <a:noFill/>
          <a:ln>
            <a:noFill/>
          </a:ln>
        </p:spPr>
      </p:pic>
      <p:pic>
        <p:nvPicPr>
          <p:cNvPr id="1026" name="Picture 2" descr="Northeast Bank - Wikipedia">
            <a:extLst>
              <a:ext uri="{FF2B5EF4-FFF2-40B4-BE49-F238E27FC236}">
                <a16:creationId xmlns:a16="http://schemas.microsoft.com/office/drawing/2014/main" id="{D3133BD5-FF98-4619-93AA-1DC0C772AFD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334059" y="569687"/>
            <a:ext cx="1179240" cy="117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756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0"/>
        <p:cNvGrpSpPr/>
        <p:nvPr/>
      </p:nvGrpSpPr>
      <p:grpSpPr>
        <a:xfrm>
          <a:off x="0" y="0"/>
          <a:ext cx="0" cy="0"/>
          <a:chOff x="0" y="0"/>
          <a:chExt cx="0" cy="0"/>
        </a:xfrm>
      </p:grpSpPr>
      <p:pic>
        <p:nvPicPr>
          <p:cNvPr id="321" name="Google Shape;321;p29"/>
          <p:cNvPicPr preferRelativeResize="0"/>
          <p:nvPr/>
        </p:nvPicPr>
        <p:blipFill rotWithShape="1">
          <a:blip r:embed="rId3">
            <a:alphaModFix/>
          </a:blip>
          <a:srcRect/>
          <a:stretch/>
        </p:blipFill>
        <p:spPr>
          <a:xfrm>
            <a:off x="4498810" y="3148940"/>
            <a:ext cx="2807290" cy="1498474"/>
          </a:xfrm>
          <a:prstGeom prst="rect">
            <a:avLst/>
          </a:prstGeom>
          <a:noFill/>
          <a:ln>
            <a:noFill/>
          </a:ln>
        </p:spPr>
      </p:pic>
      <p:pic>
        <p:nvPicPr>
          <p:cNvPr id="322" name="Google Shape;322;p29"/>
          <p:cNvPicPr preferRelativeResize="0"/>
          <p:nvPr/>
        </p:nvPicPr>
        <p:blipFill rotWithShape="1">
          <a:blip r:embed="rId4">
            <a:clrChange>
              <a:clrFrom>
                <a:srgbClr val="FFFFFF"/>
              </a:clrFrom>
              <a:clrTo>
                <a:srgbClr val="FFFFFF">
                  <a:alpha val="0"/>
                </a:srgbClr>
              </a:clrTo>
            </a:clrChange>
            <a:alphaModFix/>
          </a:blip>
          <a:srcRect/>
          <a:stretch/>
        </p:blipFill>
        <p:spPr>
          <a:xfrm>
            <a:off x="7861955" y="5071621"/>
            <a:ext cx="3606956" cy="1008984"/>
          </a:xfrm>
          <a:prstGeom prst="rect">
            <a:avLst/>
          </a:prstGeom>
          <a:noFill/>
          <a:ln>
            <a:noFill/>
          </a:ln>
        </p:spPr>
      </p:pic>
      <p:sp>
        <p:nvSpPr>
          <p:cNvPr id="326" name="Google Shape;326;p29"/>
          <p:cNvSpPr/>
          <p:nvPr/>
        </p:nvSpPr>
        <p:spPr>
          <a:xfrm>
            <a:off x="2744152" y="509900"/>
            <a:ext cx="6703695" cy="472234"/>
          </a:xfrm>
          <a:prstGeom prst="rect">
            <a:avLst/>
          </a:prstGeom>
          <a:solidFill>
            <a:schemeClr val="lt1"/>
          </a:solidFill>
          <a:ln w="158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chemeClr val="dk1"/>
                </a:solidFill>
                <a:latin typeface="Twentieth Century"/>
                <a:ea typeface="Twentieth Century"/>
                <a:cs typeface="Twentieth Century"/>
                <a:sym typeface="Twentieth Century"/>
              </a:rPr>
              <a:t>Thank you to our Annual Partners!</a:t>
            </a:r>
            <a:endParaRPr dirty="0"/>
          </a:p>
        </p:txBody>
      </p:sp>
      <p:pic>
        <p:nvPicPr>
          <p:cNvPr id="329" name="Google Shape;329;p29" descr="A picture containing object, clock&#10;&#10;Description automatically generated"/>
          <p:cNvPicPr preferRelativeResize="0"/>
          <p:nvPr/>
        </p:nvPicPr>
        <p:blipFill rotWithShape="1">
          <a:blip r:embed="rId5">
            <a:alphaModFix/>
          </a:blip>
          <a:srcRect/>
          <a:stretch/>
        </p:blipFill>
        <p:spPr>
          <a:xfrm>
            <a:off x="868902" y="1947992"/>
            <a:ext cx="3251356" cy="95840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8844EF-03F3-4194-9003-9557A9C3FC8C}"/>
              </a:ext>
            </a:extLst>
          </p:cNvPr>
          <p:cNvPicPr>
            <a:picLocks noGrp="1" noChangeAspect="1"/>
          </p:cNvPicPr>
          <p:nvPr>
            <p:ph idx="1"/>
          </p:nvPr>
        </p:nvPicPr>
        <p:blipFill rotWithShape="1">
          <a:blip r:embed="rId2"/>
          <a:srcRect r="9195" b="-1"/>
          <a:stretch/>
        </p:blipFill>
        <p:spPr>
          <a:xfrm>
            <a:off x="640080" y="640080"/>
            <a:ext cx="10911840" cy="4836795"/>
          </a:xfrm>
          <a:prstGeom prst="rect">
            <a:avLst/>
          </a:prstGeom>
          <a:ln w="19050">
            <a:solidFill>
              <a:schemeClr val="tx1"/>
            </a:solidFill>
            <a:miter lim="800000"/>
          </a:ln>
        </p:spPr>
      </p:pic>
      <p:pic>
        <p:nvPicPr>
          <p:cNvPr id="4" name="Picture 2">
            <a:extLst>
              <a:ext uri="{FF2B5EF4-FFF2-40B4-BE49-F238E27FC236}">
                <a16:creationId xmlns:a16="http://schemas.microsoft.com/office/drawing/2014/main" id="{E227817E-16A6-4C1C-9B48-5D8797D05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818" y="3826193"/>
            <a:ext cx="1952625"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653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CC8E54-02C1-4FB9-A59E-94E7AC794F0F}"/>
              </a:ext>
            </a:extLst>
          </p:cNvPr>
          <p:cNvPicPr>
            <a:picLocks noChangeAspect="1"/>
          </p:cNvPicPr>
          <p:nvPr/>
        </p:nvPicPr>
        <p:blipFill>
          <a:blip r:embed="rId2"/>
          <a:stretch>
            <a:fillRect/>
          </a:stretch>
        </p:blipFill>
        <p:spPr>
          <a:xfrm>
            <a:off x="0" y="1625548"/>
            <a:ext cx="12192000" cy="36069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4753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3"/>
          <p:cNvPicPr preferRelativeResize="0"/>
          <p:nvPr/>
        </p:nvPicPr>
        <p:blipFill rotWithShape="1">
          <a:blip r:embed="rId3">
            <a:alphaModFix/>
          </a:blip>
          <a:srcRect/>
          <a:stretch/>
        </p:blipFill>
        <p:spPr>
          <a:xfrm>
            <a:off x="0" y="-1"/>
            <a:ext cx="12192003" cy="6858001"/>
          </a:xfrm>
          <a:prstGeom prst="rect">
            <a:avLst/>
          </a:prstGeom>
          <a:noFill/>
          <a:ln>
            <a:noFill/>
          </a:ln>
        </p:spPr>
      </p:pic>
      <p:pic>
        <p:nvPicPr>
          <p:cNvPr id="212" name="Google Shape;212;p23"/>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13" name="Google Shape;213;p23"/>
          <p:cNvSpPr/>
          <p:nvPr/>
        </p:nvSpPr>
        <p:spPr>
          <a:xfrm>
            <a:off x="1066800" y="-9523"/>
            <a:ext cx="10058400" cy="6867522"/>
          </a:xfrm>
          <a:custGeom>
            <a:avLst/>
            <a:gdLst/>
            <a:ahLst/>
            <a:cxnLst/>
            <a:rect l="l" t="t" r="r" b="b"/>
            <a:pathLst>
              <a:path w="10058400" h="6867522" extrusionOk="0">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214" name="Google Shape;214;p23"/>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15" name="Google Shape;215;p23"/>
          <p:cNvSpPr txBox="1">
            <a:spLocks noGrp="1"/>
          </p:cNvSpPr>
          <p:nvPr>
            <p:ph type="title"/>
          </p:nvPr>
        </p:nvSpPr>
        <p:spPr>
          <a:xfrm>
            <a:off x="762000" y="559678"/>
            <a:ext cx="3567915" cy="495249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3600"/>
              <a:buFont typeface="Twentieth Century"/>
              <a:buNone/>
            </a:pPr>
            <a:r>
              <a:rPr lang="en-US" dirty="0">
                <a:solidFill>
                  <a:srgbClr val="FF0000"/>
                </a:solidFill>
              </a:rPr>
              <a:t>THANKS FOR BEING A MEMBER!</a:t>
            </a:r>
            <a:endParaRPr dirty="0"/>
          </a:p>
        </p:txBody>
      </p:sp>
      <p:grpSp>
        <p:nvGrpSpPr>
          <p:cNvPr id="216" name="Google Shape;216;p23"/>
          <p:cNvGrpSpPr/>
          <p:nvPr/>
        </p:nvGrpSpPr>
        <p:grpSpPr>
          <a:xfrm>
            <a:off x="5181600" y="570672"/>
            <a:ext cx="6248400" cy="5651567"/>
            <a:chOff x="0" y="2347"/>
            <a:chExt cx="6248400" cy="5651567"/>
          </a:xfrm>
        </p:grpSpPr>
        <p:sp>
          <p:nvSpPr>
            <p:cNvPr id="217" name="Google Shape;217;p23"/>
            <p:cNvSpPr/>
            <p:nvPr/>
          </p:nvSpPr>
          <p:spPr>
            <a:xfrm>
              <a:off x="0" y="2347"/>
              <a:ext cx="6248400" cy="1189803"/>
            </a:xfrm>
            <a:prstGeom prst="roundRect">
              <a:avLst>
                <a:gd name="adj" fmla="val 10000"/>
              </a:avLst>
            </a:prstGeom>
            <a:solidFill>
              <a:srgbClr val="4A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a:off x="359915" y="270053"/>
              <a:ext cx="654392" cy="65439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a:off x="1374223" y="2347"/>
              <a:ext cx="4874176" cy="11898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txBox="1"/>
            <p:nvPr/>
          </p:nvSpPr>
          <p:spPr>
            <a:xfrm>
              <a:off x="1374223" y="2347"/>
              <a:ext cx="4874176" cy="1189803"/>
            </a:xfrm>
            <a:prstGeom prst="rect">
              <a:avLst/>
            </a:prstGeom>
            <a:noFill/>
            <a:ln>
              <a:noFill/>
            </a:ln>
          </p:spPr>
          <p:txBody>
            <a:bodyPr spcFirstLastPara="1" wrap="square" lIns="125900" tIns="125900" rIns="125900" bIns="125900" anchor="ctr" anchorCtr="0">
              <a:noAutofit/>
            </a:bodyPr>
            <a:lstStyle/>
            <a:p>
              <a:pPr marL="0" marR="0" lvl="0" indent="0" algn="l" rtl="0">
                <a:lnSpc>
                  <a:spcPct val="90000"/>
                </a:lnSpc>
                <a:spcBef>
                  <a:spcPts val="0"/>
                </a:spcBef>
                <a:spcAft>
                  <a:spcPts val="0"/>
                </a:spcAft>
                <a:buClr>
                  <a:schemeClr val="dk1"/>
                </a:buClr>
                <a:buSzPts val="2200"/>
                <a:buFont typeface="Twentieth Century"/>
                <a:buNone/>
              </a:pPr>
              <a:r>
                <a:rPr lang="en-US" sz="2200" b="1">
                  <a:solidFill>
                    <a:schemeClr val="dk1"/>
                  </a:solidFill>
                  <a:latin typeface="Twentieth Century"/>
                  <a:ea typeface="Twentieth Century"/>
                  <a:cs typeface="Twentieth Century"/>
                  <a:sym typeface="Twentieth Century"/>
                </a:rPr>
                <a:t>Our mission is more important than ever, and your support makes it possible</a:t>
              </a:r>
              <a:endParaRPr sz="2200">
                <a:solidFill>
                  <a:schemeClr val="dk1"/>
                </a:solidFill>
                <a:latin typeface="Twentieth Century"/>
                <a:ea typeface="Twentieth Century"/>
                <a:cs typeface="Twentieth Century"/>
                <a:sym typeface="Twentieth Century"/>
              </a:endParaRPr>
            </a:p>
          </p:txBody>
        </p:sp>
        <p:sp>
          <p:nvSpPr>
            <p:cNvPr id="221" name="Google Shape;221;p23"/>
            <p:cNvSpPr/>
            <p:nvPr/>
          </p:nvSpPr>
          <p:spPr>
            <a:xfrm>
              <a:off x="0" y="1489602"/>
              <a:ext cx="6248400" cy="1189803"/>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a:off x="359915" y="1757308"/>
              <a:ext cx="654392" cy="654392"/>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a:off x="1374223" y="1489602"/>
              <a:ext cx="2811780" cy="11898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txBox="1"/>
            <p:nvPr/>
          </p:nvSpPr>
          <p:spPr>
            <a:xfrm>
              <a:off x="1374223" y="1489602"/>
              <a:ext cx="2811780" cy="1189803"/>
            </a:xfrm>
            <a:prstGeom prst="rect">
              <a:avLst/>
            </a:prstGeom>
            <a:noFill/>
            <a:ln>
              <a:noFill/>
            </a:ln>
          </p:spPr>
          <p:txBody>
            <a:bodyPr spcFirstLastPara="1" wrap="square" lIns="125900" tIns="125900" rIns="125900" bIns="125900" anchor="ctr" anchorCtr="0">
              <a:noAutofit/>
            </a:bodyPr>
            <a:lstStyle/>
            <a:p>
              <a:pPr marL="0" marR="0" lvl="0" indent="0" algn="l" rtl="0">
                <a:lnSpc>
                  <a:spcPct val="90000"/>
                </a:lnSpc>
                <a:spcBef>
                  <a:spcPts val="0"/>
                </a:spcBef>
                <a:spcAft>
                  <a:spcPts val="0"/>
                </a:spcAft>
                <a:buClr>
                  <a:schemeClr val="dk1"/>
                </a:buClr>
                <a:buSzPts val="2200"/>
                <a:buFont typeface="Twentieth Century"/>
                <a:buNone/>
              </a:pPr>
              <a:r>
                <a:rPr lang="en-US" sz="2200" b="1">
                  <a:solidFill>
                    <a:schemeClr val="dk1"/>
                  </a:solidFill>
                  <a:latin typeface="Twentieth Century"/>
                  <a:ea typeface="Twentieth Century"/>
                  <a:cs typeface="Twentieth Century"/>
                  <a:sym typeface="Twentieth Century"/>
                </a:rPr>
                <a:t>E2Tech events are always free for public officials</a:t>
              </a:r>
              <a:endParaRPr sz="2200">
                <a:solidFill>
                  <a:schemeClr val="dk1"/>
                </a:solidFill>
                <a:latin typeface="Twentieth Century"/>
                <a:ea typeface="Twentieth Century"/>
                <a:cs typeface="Twentieth Century"/>
                <a:sym typeface="Twentieth Century"/>
              </a:endParaRPr>
            </a:p>
          </p:txBody>
        </p:sp>
        <p:sp>
          <p:nvSpPr>
            <p:cNvPr id="225" name="Google Shape;225;p23"/>
            <p:cNvSpPr/>
            <p:nvPr/>
          </p:nvSpPr>
          <p:spPr>
            <a:xfrm>
              <a:off x="4186003" y="1489602"/>
              <a:ext cx="2062396" cy="11898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txBox="1"/>
            <p:nvPr/>
          </p:nvSpPr>
          <p:spPr>
            <a:xfrm>
              <a:off x="4186003" y="1489602"/>
              <a:ext cx="2062396" cy="1189803"/>
            </a:xfrm>
            <a:prstGeom prst="rect">
              <a:avLst/>
            </a:prstGeom>
            <a:noFill/>
            <a:ln>
              <a:noFill/>
            </a:ln>
          </p:spPr>
          <p:txBody>
            <a:bodyPr spcFirstLastPara="1" wrap="square" lIns="125900" tIns="125900" rIns="125900" bIns="125900" anchor="ctr" anchorCtr="0">
              <a:noAutofit/>
            </a:bodyPr>
            <a:lstStyle/>
            <a:p>
              <a:pPr marL="0" marR="0" lvl="0" indent="0" algn="l" rtl="0">
                <a:lnSpc>
                  <a:spcPct val="90000"/>
                </a:lnSpc>
                <a:spcBef>
                  <a:spcPts val="0"/>
                </a:spcBef>
                <a:spcAft>
                  <a:spcPts val="0"/>
                </a:spcAft>
                <a:buClr>
                  <a:schemeClr val="dk1"/>
                </a:buClr>
                <a:buSzPts val="1700"/>
                <a:buFont typeface="Twentieth Century"/>
                <a:buNone/>
              </a:pPr>
              <a:r>
                <a:rPr lang="en-US" sz="1700" b="1">
                  <a:solidFill>
                    <a:schemeClr val="dk1"/>
                  </a:solidFill>
                  <a:latin typeface="Twentieth Century"/>
                  <a:ea typeface="Twentieth Century"/>
                  <a:cs typeface="Twentieth Century"/>
                  <a:sym typeface="Twentieth Century"/>
                </a:rPr>
                <a:t>Legislators, municipal officials, mayors, &amp; city councilors</a:t>
              </a:r>
              <a:endParaRPr sz="1700">
                <a:solidFill>
                  <a:schemeClr val="dk1"/>
                </a:solidFill>
                <a:latin typeface="Twentieth Century"/>
                <a:ea typeface="Twentieth Century"/>
                <a:cs typeface="Twentieth Century"/>
                <a:sym typeface="Twentieth Century"/>
              </a:endParaRPr>
            </a:p>
          </p:txBody>
        </p:sp>
        <p:sp>
          <p:nvSpPr>
            <p:cNvPr id="227" name="Google Shape;227;p23"/>
            <p:cNvSpPr/>
            <p:nvPr/>
          </p:nvSpPr>
          <p:spPr>
            <a:xfrm>
              <a:off x="0" y="2976856"/>
              <a:ext cx="6248400" cy="1189803"/>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a:off x="359915" y="3244562"/>
              <a:ext cx="654392" cy="654392"/>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a:off x="1374223" y="2976856"/>
              <a:ext cx="4874176" cy="11898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txBox="1"/>
            <p:nvPr/>
          </p:nvSpPr>
          <p:spPr>
            <a:xfrm>
              <a:off x="1374223" y="2976856"/>
              <a:ext cx="4874176" cy="1189803"/>
            </a:xfrm>
            <a:prstGeom prst="rect">
              <a:avLst/>
            </a:prstGeom>
            <a:noFill/>
            <a:ln>
              <a:noFill/>
            </a:ln>
          </p:spPr>
          <p:txBody>
            <a:bodyPr spcFirstLastPara="1" wrap="square" lIns="125900" tIns="125900" rIns="125900" bIns="125900" anchor="ctr" anchorCtr="0">
              <a:noAutofit/>
            </a:bodyPr>
            <a:lstStyle/>
            <a:p>
              <a:pPr marL="0" marR="0" lvl="0" indent="0" algn="l" rtl="0">
                <a:lnSpc>
                  <a:spcPct val="90000"/>
                </a:lnSpc>
                <a:spcBef>
                  <a:spcPts val="0"/>
                </a:spcBef>
                <a:spcAft>
                  <a:spcPts val="0"/>
                </a:spcAft>
                <a:buClr>
                  <a:schemeClr val="dk1"/>
                </a:buClr>
                <a:buSzPts val="2200"/>
                <a:buFont typeface="Twentieth Century"/>
                <a:buNone/>
              </a:pPr>
              <a:r>
                <a:rPr lang="en-US" sz="2200" b="1">
                  <a:solidFill>
                    <a:schemeClr val="dk1"/>
                  </a:solidFill>
                  <a:latin typeface="Twentieth Century"/>
                  <a:ea typeface="Twentieth Century"/>
                  <a:cs typeface="Twentieth Century"/>
                  <a:sym typeface="Twentieth Century"/>
                </a:rPr>
                <a:t>E2Tech events are always free for students. </a:t>
              </a:r>
              <a:endParaRPr sz="2200">
                <a:solidFill>
                  <a:schemeClr val="dk1"/>
                </a:solidFill>
                <a:latin typeface="Twentieth Century"/>
                <a:ea typeface="Twentieth Century"/>
                <a:cs typeface="Twentieth Century"/>
                <a:sym typeface="Twentieth Century"/>
              </a:endParaRPr>
            </a:p>
          </p:txBody>
        </p:sp>
        <p:sp>
          <p:nvSpPr>
            <p:cNvPr id="231" name="Google Shape;231;p23"/>
            <p:cNvSpPr/>
            <p:nvPr/>
          </p:nvSpPr>
          <p:spPr>
            <a:xfrm>
              <a:off x="0" y="4464111"/>
              <a:ext cx="6248400" cy="1189803"/>
            </a:xfrm>
            <a:prstGeom prst="roundRect">
              <a:avLst>
                <a:gd name="adj" fmla="val 10000"/>
              </a:avLst>
            </a:prstGeom>
            <a:solidFill>
              <a:srgbClr val="CE6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a:off x="359915" y="4731817"/>
              <a:ext cx="654392" cy="654392"/>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a:off x="1374223" y="4464111"/>
              <a:ext cx="2811780" cy="11898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txBox="1"/>
            <p:nvPr/>
          </p:nvSpPr>
          <p:spPr>
            <a:xfrm>
              <a:off x="1374223" y="4464111"/>
              <a:ext cx="2811780" cy="1189803"/>
            </a:xfrm>
            <a:prstGeom prst="rect">
              <a:avLst/>
            </a:prstGeom>
            <a:noFill/>
            <a:ln>
              <a:noFill/>
            </a:ln>
          </p:spPr>
          <p:txBody>
            <a:bodyPr spcFirstLastPara="1" wrap="square" lIns="125900" tIns="125900" rIns="125900" bIns="125900" anchor="ctr" anchorCtr="0">
              <a:noAutofit/>
            </a:bodyPr>
            <a:lstStyle/>
            <a:p>
              <a:pPr marL="0" marR="0" lvl="0" indent="0" algn="l" rtl="0">
                <a:lnSpc>
                  <a:spcPct val="90000"/>
                </a:lnSpc>
                <a:spcBef>
                  <a:spcPts val="0"/>
                </a:spcBef>
                <a:spcAft>
                  <a:spcPts val="0"/>
                </a:spcAft>
                <a:buClr>
                  <a:schemeClr val="dk1"/>
                </a:buClr>
                <a:buSzPts val="2200"/>
                <a:buFont typeface="Twentieth Century"/>
                <a:buNone/>
              </a:pPr>
              <a:r>
                <a:rPr lang="en-US" sz="2200" b="1">
                  <a:solidFill>
                    <a:schemeClr val="dk1"/>
                  </a:solidFill>
                  <a:latin typeface="Twentieth Century"/>
                  <a:ea typeface="Twentieth Century"/>
                  <a:cs typeface="Twentieth Century"/>
                  <a:sym typeface="Twentieth Century"/>
                </a:rPr>
                <a:t>Please use E2Tech in social media, we are E2TechMaine on</a:t>
              </a:r>
              <a:endParaRPr sz="2200">
                <a:solidFill>
                  <a:schemeClr val="dk1"/>
                </a:solidFill>
                <a:latin typeface="Twentieth Century"/>
                <a:ea typeface="Twentieth Century"/>
                <a:cs typeface="Twentieth Century"/>
                <a:sym typeface="Twentieth Century"/>
              </a:endParaRPr>
            </a:p>
          </p:txBody>
        </p:sp>
        <p:sp>
          <p:nvSpPr>
            <p:cNvPr id="235" name="Google Shape;235;p23"/>
            <p:cNvSpPr/>
            <p:nvPr/>
          </p:nvSpPr>
          <p:spPr>
            <a:xfrm>
              <a:off x="4186003" y="4464111"/>
              <a:ext cx="2062396" cy="11898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txBox="1"/>
            <p:nvPr/>
          </p:nvSpPr>
          <p:spPr>
            <a:xfrm>
              <a:off x="4186003" y="4464111"/>
              <a:ext cx="2062396" cy="1189803"/>
            </a:xfrm>
            <a:prstGeom prst="rect">
              <a:avLst/>
            </a:prstGeom>
            <a:noFill/>
            <a:ln>
              <a:noFill/>
            </a:ln>
          </p:spPr>
          <p:txBody>
            <a:bodyPr spcFirstLastPara="1" wrap="square" lIns="125900" tIns="125900" rIns="125900" bIns="125900" anchor="ctr" anchorCtr="0">
              <a:noAutofit/>
            </a:bodyPr>
            <a:lstStyle/>
            <a:p>
              <a:pPr marL="0" marR="0" lvl="0" indent="0" algn="l" rtl="0">
                <a:lnSpc>
                  <a:spcPct val="90000"/>
                </a:lnSpc>
                <a:spcBef>
                  <a:spcPts val="0"/>
                </a:spcBef>
                <a:spcAft>
                  <a:spcPts val="0"/>
                </a:spcAft>
                <a:buClr>
                  <a:schemeClr val="dk1"/>
                </a:buClr>
                <a:buSzPts val="1700"/>
                <a:buFont typeface="Twentieth Century"/>
                <a:buNone/>
              </a:pPr>
              <a:r>
                <a:rPr lang="en-US" sz="1700" b="1">
                  <a:solidFill>
                    <a:schemeClr val="dk1"/>
                  </a:solidFill>
                  <a:latin typeface="Twentieth Century"/>
                  <a:ea typeface="Twentieth Century"/>
                  <a:cs typeface="Twentieth Century"/>
                  <a:sym typeface="Twentieth Century"/>
                </a:rPr>
                <a:t>Twitter</a:t>
              </a:r>
              <a:endParaRPr sz="1700">
                <a:solidFill>
                  <a:schemeClr val="dk1"/>
                </a:solidFill>
                <a:latin typeface="Twentieth Century"/>
                <a:ea typeface="Twentieth Century"/>
                <a:cs typeface="Twentieth Century"/>
                <a:sym typeface="Twentieth Century"/>
              </a:endParaRPr>
            </a:p>
            <a:p>
              <a:pPr marL="0" marR="0" lvl="0" indent="0" algn="l" rtl="0">
                <a:lnSpc>
                  <a:spcPct val="90000"/>
                </a:lnSpc>
                <a:spcBef>
                  <a:spcPts val="595"/>
                </a:spcBef>
                <a:spcAft>
                  <a:spcPts val="0"/>
                </a:spcAft>
                <a:buClr>
                  <a:schemeClr val="dk1"/>
                </a:buClr>
                <a:buSzPts val="1700"/>
                <a:buFont typeface="Twentieth Century"/>
                <a:buNone/>
              </a:pPr>
              <a:r>
                <a:rPr lang="en-US" sz="1700" b="1">
                  <a:solidFill>
                    <a:schemeClr val="dk1"/>
                  </a:solidFill>
                  <a:latin typeface="Twentieth Century"/>
                  <a:ea typeface="Twentieth Century"/>
                  <a:cs typeface="Twentieth Century"/>
                  <a:sym typeface="Twentieth Century"/>
                </a:rPr>
                <a:t>Facebook</a:t>
              </a:r>
              <a:endParaRPr sz="1700">
                <a:solidFill>
                  <a:schemeClr val="dk1"/>
                </a:solidFill>
                <a:latin typeface="Twentieth Century"/>
                <a:ea typeface="Twentieth Century"/>
                <a:cs typeface="Twentieth Century"/>
                <a:sym typeface="Twentieth Century"/>
              </a:endParaRPr>
            </a:p>
            <a:p>
              <a:pPr marL="0" marR="0" lvl="0" indent="0" algn="l" rtl="0">
                <a:lnSpc>
                  <a:spcPct val="90000"/>
                </a:lnSpc>
                <a:spcBef>
                  <a:spcPts val="595"/>
                </a:spcBef>
                <a:spcAft>
                  <a:spcPts val="0"/>
                </a:spcAft>
                <a:buClr>
                  <a:schemeClr val="dk1"/>
                </a:buClr>
                <a:buSzPts val="1700"/>
                <a:buFont typeface="Twentieth Century"/>
                <a:buNone/>
              </a:pPr>
              <a:r>
                <a:rPr lang="en-US" sz="1700" b="1">
                  <a:solidFill>
                    <a:schemeClr val="dk1"/>
                  </a:solidFill>
                  <a:latin typeface="Twentieth Century"/>
                  <a:ea typeface="Twentieth Century"/>
                  <a:cs typeface="Twentieth Century"/>
                  <a:sym typeface="Twentieth Century"/>
                </a:rPr>
                <a:t>Instagram</a:t>
              </a:r>
              <a:endParaRPr sz="1700">
                <a:solidFill>
                  <a:schemeClr val="dk1"/>
                </a:solidFill>
                <a:latin typeface="Twentieth Century"/>
                <a:ea typeface="Twentieth Century"/>
                <a:cs typeface="Twentieth Century"/>
                <a:sym typeface="Twentieth Century"/>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D745870E-72E7-4086-8DB5-6879E22F0C92}"/>
              </a:ext>
            </a:extLst>
          </p:cNvPr>
          <p:cNvSpPr>
            <a:spLocks noGrp="1"/>
          </p:cNvSpPr>
          <p:nvPr>
            <p:ph type="ctrTitle"/>
          </p:nvPr>
        </p:nvSpPr>
        <p:spPr>
          <a:xfrm>
            <a:off x="3204642" y="2353641"/>
            <a:ext cx="5782716" cy="2150719"/>
          </a:xfrm>
          <a:noFill/>
        </p:spPr>
        <p:txBody>
          <a:bodyPr anchor="ctr">
            <a:normAutofit/>
          </a:bodyPr>
          <a:lstStyle/>
          <a:p>
            <a:r>
              <a:rPr lang="en-US" sz="3600">
                <a:solidFill>
                  <a:srgbClr val="080808"/>
                </a:solidFill>
              </a:rPr>
              <a:t>Year in Review	</a:t>
            </a: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06543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3C1917-1C93-5247-8D26-698DBD16B717}"/>
              </a:ext>
            </a:extLst>
          </p:cNvPr>
          <p:cNvSpPr>
            <a:spLocks noGrp="1"/>
          </p:cNvSpPr>
          <p:nvPr>
            <p:ph type="title"/>
          </p:nvPr>
        </p:nvSpPr>
        <p:spPr>
          <a:xfrm>
            <a:off x="804672" y="640263"/>
            <a:ext cx="5221266" cy="1344975"/>
          </a:xfrm>
        </p:spPr>
        <p:txBody>
          <a:bodyPr>
            <a:normAutofit/>
          </a:bodyPr>
          <a:lstStyle/>
          <a:p>
            <a:r>
              <a:rPr lang="en-US" sz="4000"/>
              <a:t>Staff</a:t>
            </a:r>
          </a:p>
        </p:txBody>
      </p:sp>
      <p:pic>
        <p:nvPicPr>
          <p:cNvPr id="3" name="Picture 2">
            <a:extLst>
              <a:ext uri="{FF2B5EF4-FFF2-40B4-BE49-F238E27FC236}">
                <a16:creationId xmlns:a16="http://schemas.microsoft.com/office/drawing/2014/main" id="{0CC7FF84-15C8-4284-A3D5-CD39FAB87239}"/>
              </a:ext>
            </a:extLst>
          </p:cNvPr>
          <p:cNvPicPr>
            <a:picLocks noChangeAspect="1"/>
          </p:cNvPicPr>
          <p:nvPr/>
        </p:nvPicPr>
        <p:blipFill rotWithShape="1">
          <a:blip r:embed="rId2"/>
          <a:srcRect b="35035"/>
          <a:stretch/>
        </p:blipFill>
        <p:spPr>
          <a:xfrm>
            <a:off x="7021741" y="484632"/>
            <a:ext cx="2846759" cy="2770632"/>
          </a:xfrm>
          <a:prstGeom prst="rect">
            <a:avLst/>
          </a:prstGeom>
        </p:spPr>
      </p:pic>
      <p:pic>
        <p:nvPicPr>
          <p:cNvPr id="4" name="Picture 3">
            <a:extLst>
              <a:ext uri="{FF2B5EF4-FFF2-40B4-BE49-F238E27FC236}">
                <a16:creationId xmlns:a16="http://schemas.microsoft.com/office/drawing/2014/main" id="{66EFDD62-3D92-A948-92EB-884CCE961FB4}"/>
              </a:ext>
            </a:extLst>
          </p:cNvPr>
          <p:cNvPicPr>
            <a:picLocks noChangeAspect="1"/>
          </p:cNvPicPr>
          <p:nvPr/>
        </p:nvPicPr>
        <p:blipFill rotWithShape="1">
          <a:blip r:embed="rId3"/>
          <a:srcRect r="-1" b="9999"/>
          <a:stretch/>
        </p:blipFill>
        <p:spPr>
          <a:xfrm>
            <a:off x="7021741" y="3447287"/>
            <a:ext cx="2846759" cy="2846762"/>
          </a:xfrm>
          <a:prstGeom prst="rect">
            <a:avLst/>
          </a:prstGeom>
        </p:spPr>
      </p:pic>
      <p:graphicFrame>
        <p:nvGraphicFramePr>
          <p:cNvPr id="28" name="Content Placeholder 2">
            <a:extLst>
              <a:ext uri="{FF2B5EF4-FFF2-40B4-BE49-F238E27FC236}">
                <a16:creationId xmlns:a16="http://schemas.microsoft.com/office/drawing/2014/main" id="{8F4D8FC5-1364-45F9-8632-2B55CB48B734}"/>
              </a:ext>
            </a:extLst>
          </p:cNvPr>
          <p:cNvGraphicFramePr>
            <a:graphicFrameLocks noGrp="1"/>
          </p:cNvGraphicFramePr>
          <p:nvPr>
            <p:ph idx="1"/>
            <p:extLst>
              <p:ext uri="{D42A27DB-BD31-4B8C-83A1-F6EECF244321}">
                <p14:modId xmlns:p14="http://schemas.microsoft.com/office/powerpoint/2010/main" val="4079566424"/>
              </p:ext>
            </p:extLst>
          </p:nvPr>
        </p:nvGraphicFramePr>
        <p:xfrm>
          <a:off x="804672" y="2121763"/>
          <a:ext cx="5235490" cy="3773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309744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54BDAD3-7522-304C-B2EE-DC3673699E4F}"/>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a:extLst>
              <a:ext uri="{FF2B5EF4-FFF2-40B4-BE49-F238E27FC236}">
                <a16:creationId xmlns:a16="http://schemas.microsoft.com/office/drawing/2014/main" id="{0D402F68-8ABB-7242-84EE-2A151D2EC82F}"/>
              </a:ext>
            </a:extLst>
          </p:cNvPr>
          <p:cNvSpPr>
            <a:spLocks noGrp="1"/>
          </p:cNvSpPr>
          <p:nvPr>
            <p:ph type="title"/>
          </p:nvPr>
        </p:nvSpPr>
        <p:spPr/>
        <p:txBody>
          <a:bodyPr/>
          <a:lstStyle/>
          <a:p>
            <a:pPr algn="ctr"/>
            <a:r>
              <a:rPr lang="en-US" dirty="0"/>
              <a:t>Annual Revenue</a:t>
            </a:r>
          </a:p>
        </p:txBody>
      </p:sp>
    </p:spTree>
    <p:extLst>
      <p:ext uri="{BB962C8B-B14F-4D97-AF65-F5344CB8AC3E}">
        <p14:creationId xmlns:p14="http://schemas.microsoft.com/office/powerpoint/2010/main" val="1660062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D35355EB-F26A-415B-9BBE-3EB02E6C6553}"/>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69E083B2-B2A8-4B7A-A27B-5FCF65A79245}"/>
              </a:ext>
            </a:extLst>
          </p:cNvPr>
          <p:cNvSpPr>
            <a:spLocks noGrp="1"/>
          </p:cNvSpPr>
          <p:nvPr>
            <p:ph type="ctrTitle"/>
          </p:nvPr>
        </p:nvSpPr>
        <p:spPr>
          <a:xfrm>
            <a:off x="477981" y="1122363"/>
            <a:ext cx="4023360" cy="3204134"/>
          </a:xfrm>
        </p:spPr>
        <p:txBody>
          <a:bodyPr anchor="b">
            <a:normAutofit/>
          </a:bodyPr>
          <a:lstStyle/>
          <a:p>
            <a:r>
              <a:rPr lang="en-US" sz="4400" dirty="0"/>
              <a:t>E2Tech welcomed </a:t>
            </a:r>
            <a:r>
              <a:rPr lang="en-US" sz="4400" u="sng" dirty="0"/>
              <a:t>85 NEW MEMBERS </a:t>
            </a:r>
            <a:r>
              <a:rPr lang="en-US" sz="4400" dirty="0"/>
              <a:t>this year!</a:t>
            </a:r>
          </a:p>
        </p:txBody>
      </p:sp>
    </p:spTree>
    <p:extLst>
      <p:ext uri="{BB962C8B-B14F-4D97-AF65-F5344CB8AC3E}">
        <p14:creationId xmlns:p14="http://schemas.microsoft.com/office/powerpoint/2010/main" val="3857344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E44B83-5061-440B-BBB7-E9E9D90078F4}"/>
              </a:ext>
            </a:extLst>
          </p:cNvPr>
          <p:cNvPicPr>
            <a:picLocks noChangeAspect="1"/>
          </p:cNvPicPr>
          <p:nvPr/>
        </p:nvPicPr>
        <p:blipFill rotWithShape="1">
          <a:blip r:embed="rId2"/>
          <a:srcRect t="10595" r="-1" b="1500"/>
          <a:stretch/>
        </p:blipFill>
        <p:spPr>
          <a:xfrm>
            <a:off x="-2" y="10"/>
            <a:ext cx="8668512" cy="6857990"/>
          </a:xfrm>
          <a:prstGeom prst="rect">
            <a:avLst/>
          </a:prstGeom>
        </p:spPr>
      </p:pic>
      <p:sp>
        <p:nvSpPr>
          <p:cNvPr id="2" name="Title 1">
            <a:extLst>
              <a:ext uri="{FF2B5EF4-FFF2-40B4-BE49-F238E27FC236}">
                <a16:creationId xmlns:a16="http://schemas.microsoft.com/office/drawing/2014/main" id="{97676187-7413-4EEA-853C-F32A0AD14063}"/>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400" u="sng"/>
              <a:t>144 MEMBERS</a:t>
            </a:r>
            <a:r>
              <a:rPr lang="en-US" sz="4400"/>
              <a:t> renewed their memberships with E2Tech</a:t>
            </a:r>
            <a:endParaRPr lang="en-US" sz="4400" u="sng"/>
          </a:p>
        </p:txBody>
      </p:sp>
    </p:spTree>
    <p:extLst>
      <p:ext uri="{BB962C8B-B14F-4D97-AF65-F5344CB8AC3E}">
        <p14:creationId xmlns:p14="http://schemas.microsoft.com/office/powerpoint/2010/main" val="4129393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logo&#10;&#10;Description automatically generated">
            <a:extLst>
              <a:ext uri="{FF2B5EF4-FFF2-40B4-BE49-F238E27FC236}">
                <a16:creationId xmlns:a16="http://schemas.microsoft.com/office/drawing/2014/main" id="{8D59BA08-A18C-4EA5-95D6-05A51C65F4A3}"/>
              </a:ext>
            </a:extLst>
          </p:cNvPr>
          <p:cNvPicPr>
            <a:picLocks noChangeAspect="1"/>
          </p:cNvPicPr>
          <p:nvPr/>
        </p:nvPicPr>
        <p:blipFill>
          <a:blip r:embed="rId2"/>
          <a:stretch>
            <a:fillRect/>
          </a:stretch>
        </p:blipFill>
        <p:spPr>
          <a:xfrm>
            <a:off x="643467" y="2140636"/>
            <a:ext cx="7047923" cy="2572493"/>
          </a:xfrm>
          <a:prstGeom prst="rect">
            <a:avLst/>
          </a:prstGeom>
        </p:spPr>
      </p:pic>
      <p:grpSp>
        <p:nvGrpSpPr>
          <p:cNvPr id="29" name="Group 25">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7"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8"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16816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C5E67A5-7E74-4D39-B6A3-C12EE671FA96}"/>
              </a:ext>
            </a:extLst>
          </p:cNvPr>
          <p:cNvSpPr txBox="1">
            <a:spLocks/>
          </p:cNvSpPr>
          <p:nvPr/>
        </p:nvSpPr>
        <p:spPr>
          <a:xfrm>
            <a:off x="3209633" y="327854"/>
            <a:ext cx="6376416" cy="8693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FY 2020 in event logos</a:t>
            </a:r>
          </a:p>
        </p:txBody>
      </p:sp>
      <p:pic>
        <p:nvPicPr>
          <p:cNvPr id="3" name="Picture 2">
            <a:extLst>
              <a:ext uri="{FF2B5EF4-FFF2-40B4-BE49-F238E27FC236}">
                <a16:creationId xmlns:a16="http://schemas.microsoft.com/office/drawing/2014/main" id="{9ACD8266-BC4A-4056-ADE6-257C296333C2}"/>
              </a:ext>
            </a:extLst>
          </p:cNvPr>
          <p:cNvPicPr>
            <a:picLocks noChangeAspect="1"/>
          </p:cNvPicPr>
          <p:nvPr/>
        </p:nvPicPr>
        <p:blipFill>
          <a:blip r:embed="rId2"/>
          <a:stretch>
            <a:fillRect/>
          </a:stretch>
        </p:blipFill>
        <p:spPr>
          <a:xfrm>
            <a:off x="9754392" y="3806189"/>
            <a:ext cx="1357981" cy="1214253"/>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E5D3C235-C9C8-414C-81F2-154315406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752" y="5314989"/>
            <a:ext cx="1460591" cy="1217743"/>
          </a:xfrm>
          <a:prstGeom prst="rect">
            <a:avLst/>
          </a:prstGeom>
        </p:spPr>
      </p:pic>
      <p:pic>
        <p:nvPicPr>
          <p:cNvPr id="5" name="Picture 4" descr="A picture containing text, food, beverage, fruit drink&#10;&#10;Description automatically generated">
            <a:extLst>
              <a:ext uri="{FF2B5EF4-FFF2-40B4-BE49-F238E27FC236}">
                <a16:creationId xmlns:a16="http://schemas.microsoft.com/office/drawing/2014/main" id="{A236EBD7-98C0-4E67-BCF1-1ED3CA77F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39" y="1763447"/>
            <a:ext cx="1822332" cy="1217691"/>
          </a:xfrm>
          <a:prstGeom prst="rect">
            <a:avLst/>
          </a:prstGeom>
        </p:spPr>
      </p:pic>
      <p:sp>
        <p:nvSpPr>
          <p:cNvPr id="6" name="Rectangle 5">
            <a:extLst>
              <a:ext uri="{FF2B5EF4-FFF2-40B4-BE49-F238E27FC236}">
                <a16:creationId xmlns:a16="http://schemas.microsoft.com/office/drawing/2014/main" id="{057034B7-795C-4D95-ACE4-6D76CE26FBCF}"/>
              </a:ext>
            </a:extLst>
          </p:cNvPr>
          <p:cNvSpPr/>
          <p:nvPr/>
        </p:nvSpPr>
        <p:spPr>
          <a:xfrm rot="20730027">
            <a:off x="509380" y="2003877"/>
            <a:ext cx="1795735" cy="415498"/>
          </a:xfrm>
          <a:prstGeom prst="rect">
            <a:avLst/>
          </a:prstGeom>
          <a:noFill/>
        </p:spPr>
        <p:txBody>
          <a:bodyPr wrap="square" lIns="91440" tIns="45720" rIns="91440" bIns="45720">
            <a:spAutoFit/>
          </a:bodyPr>
          <a:lstStyle/>
          <a:p>
            <a:pPr algn="ctr"/>
            <a:r>
              <a:rPr lang="en-US" sz="1050" b="0" cap="none" spc="0" dirty="0">
                <a:ln w="0"/>
                <a:solidFill>
                  <a:schemeClr val="tx1"/>
                </a:solidFill>
                <a:effectLst>
                  <a:outerShdw blurRad="38100" dist="19050" dir="2700000" algn="tl" rotWithShape="0">
                    <a:schemeClr val="dk1">
                      <a:alpha val="40000"/>
                    </a:schemeClr>
                  </a:outerShdw>
                </a:effectLst>
              </a:rPr>
              <a:t>Epic Summer Rooftop Social</a:t>
            </a:r>
          </a:p>
          <a:p>
            <a:pPr algn="ctr"/>
            <a:r>
              <a:rPr lang="en-US" sz="1050" dirty="0">
                <a:ln w="0"/>
                <a:effectLst>
                  <a:outerShdw blurRad="38100" dist="19050" dir="2700000" algn="tl" rotWithShape="0">
                    <a:schemeClr val="dk1">
                      <a:alpha val="40000"/>
                    </a:schemeClr>
                  </a:outerShdw>
                </a:effectLst>
              </a:rPr>
              <a:t>July 24, 2019</a:t>
            </a:r>
            <a:endParaRPr lang="en-US" sz="105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descr="A picture containing text, person&#10;&#10;Description automatically generated">
            <a:extLst>
              <a:ext uri="{FF2B5EF4-FFF2-40B4-BE49-F238E27FC236}">
                <a16:creationId xmlns:a16="http://schemas.microsoft.com/office/drawing/2014/main" id="{19AFE6B0-2AAC-4AD2-B8DB-F2E521624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4392" y="5314990"/>
            <a:ext cx="2029571" cy="1217743"/>
          </a:xfrm>
          <a:prstGeom prst="rect">
            <a:avLst/>
          </a:prstGeom>
        </p:spPr>
      </p:pic>
      <p:pic>
        <p:nvPicPr>
          <p:cNvPr id="8" name="Picture 7" descr="Text&#10;&#10;Description automatically generated">
            <a:extLst>
              <a:ext uri="{FF2B5EF4-FFF2-40B4-BE49-F238E27FC236}">
                <a16:creationId xmlns:a16="http://schemas.microsoft.com/office/drawing/2014/main" id="{36F413B3-CEE1-4CDA-AA01-01C530FF76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0751" y="3802699"/>
            <a:ext cx="1460591" cy="1217743"/>
          </a:xfrm>
          <a:prstGeom prst="rect">
            <a:avLst/>
          </a:prstGeom>
        </p:spPr>
      </p:pic>
      <p:pic>
        <p:nvPicPr>
          <p:cNvPr id="9" name="Picture 8">
            <a:extLst>
              <a:ext uri="{FF2B5EF4-FFF2-40B4-BE49-F238E27FC236}">
                <a16:creationId xmlns:a16="http://schemas.microsoft.com/office/drawing/2014/main" id="{33713AA0-6643-4388-B22A-0290AF748C5D}"/>
              </a:ext>
            </a:extLst>
          </p:cNvPr>
          <p:cNvPicPr>
            <a:picLocks noChangeAspect="1"/>
          </p:cNvPicPr>
          <p:nvPr/>
        </p:nvPicPr>
        <p:blipFill>
          <a:blip r:embed="rId7"/>
          <a:stretch>
            <a:fillRect/>
          </a:stretch>
        </p:blipFill>
        <p:spPr>
          <a:xfrm>
            <a:off x="4615094" y="3291186"/>
            <a:ext cx="1032607" cy="1729256"/>
          </a:xfrm>
          <a:prstGeom prst="rect">
            <a:avLst/>
          </a:prstGeom>
        </p:spPr>
      </p:pic>
      <p:pic>
        <p:nvPicPr>
          <p:cNvPr id="10" name="Picture 9" descr="Text&#10;&#10;Description automatically generated">
            <a:extLst>
              <a:ext uri="{FF2B5EF4-FFF2-40B4-BE49-F238E27FC236}">
                <a16:creationId xmlns:a16="http://schemas.microsoft.com/office/drawing/2014/main" id="{DE9BC753-3204-4587-AB44-9E50EF0E13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4392" y="1766250"/>
            <a:ext cx="1457167" cy="1214888"/>
          </a:xfrm>
          <a:prstGeom prst="rect">
            <a:avLst/>
          </a:prstGeom>
        </p:spPr>
      </p:pic>
      <p:pic>
        <p:nvPicPr>
          <p:cNvPr id="11" name="Picture 10">
            <a:extLst>
              <a:ext uri="{FF2B5EF4-FFF2-40B4-BE49-F238E27FC236}">
                <a16:creationId xmlns:a16="http://schemas.microsoft.com/office/drawing/2014/main" id="{39D7277E-14D1-4E81-9D59-F4EA8ABAA160}"/>
              </a:ext>
            </a:extLst>
          </p:cNvPr>
          <p:cNvPicPr>
            <a:picLocks noChangeAspect="1"/>
          </p:cNvPicPr>
          <p:nvPr/>
        </p:nvPicPr>
        <p:blipFill>
          <a:blip r:embed="rId9"/>
          <a:stretch>
            <a:fillRect/>
          </a:stretch>
        </p:blipFill>
        <p:spPr>
          <a:xfrm>
            <a:off x="6970751" y="1254737"/>
            <a:ext cx="873778" cy="1729256"/>
          </a:xfrm>
          <a:prstGeom prst="rect">
            <a:avLst/>
          </a:prstGeom>
        </p:spPr>
      </p:pic>
      <p:pic>
        <p:nvPicPr>
          <p:cNvPr id="12" name="Picture 11" descr="A picture containing text, outdoor&#10;&#10;Description automatically generated">
            <a:extLst>
              <a:ext uri="{FF2B5EF4-FFF2-40B4-BE49-F238E27FC236}">
                <a16:creationId xmlns:a16="http://schemas.microsoft.com/office/drawing/2014/main" id="{725AF5A9-FAF6-4686-84A2-15B6DF1EE1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4748" y="1766250"/>
            <a:ext cx="1460591" cy="1217743"/>
          </a:xfrm>
          <a:prstGeom prst="rect">
            <a:avLst/>
          </a:prstGeom>
        </p:spPr>
      </p:pic>
      <p:pic>
        <p:nvPicPr>
          <p:cNvPr id="13" name="Picture 2">
            <a:extLst>
              <a:ext uri="{FF2B5EF4-FFF2-40B4-BE49-F238E27FC236}">
                <a16:creationId xmlns:a16="http://schemas.microsoft.com/office/drawing/2014/main" id="{D4817D04-F9E7-4775-966F-E1D52DE6D6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2744" y="5327635"/>
            <a:ext cx="1954959" cy="12142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49314EB9-3658-46D2-B6DD-50C031B64B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939" y="5311417"/>
            <a:ext cx="1825187" cy="1221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C5DE4CAE-45D6-4D03-8DCB-0D3B5018A1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939" y="3802699"/>
            <a:ext cx="1822332" cy="121488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68A372E-A0DC-4883-B610-80606558458D}"/>
              </a:ext>
            </a:extLst>
          </p:cNvPr>
          <p:cNvSpPr/>
          <p:nvPr/>
        </p:nvSpPr>
        <p:spPr>
          <a:xfrm>
            <a:off x="653546" y="6139451"/>
            <a:ext cx="1710725" cy="230832"/>
          </a:xfrm>
          <a:prstGeom prst="rect">
            <a:avLst/>
          </a:prstGeom>
          <a:noFill/>
        </p:spPr>
        <p:txBody>
          <a:bodyPr wrap="none" lIns="91440" tIns="45720" rIns="91440" bIns="45720">
            <a:spAutoFit/>
          </a:bodyPr>
          <a:lstStyle/>
          <a:p>
            <a:pPr algn="ctr"/>
            <a:r>
              <a:rPr lang="en-US" sz="900" b="0" cap="none" spc="0" dirty="0">
                <a:ln w="0"/>
                <a:solidFill>
                  <a:schemeClr val="tx1"/>
                </a:solidFill>
                <a:effectLst>
                  <a:outerShdw blurRad="38100" dist="19050" dir="2700000" algn="tl" rotWithShape="0">
                    <a:schemeClr val="dk1">
                      <a:alpha val="40000"/>
                    </a:schemeClr>
                  </a:outerShdw>
                </a:effectLst>
              </a:rPr>
              <a:t>Achieving Maine’s Climate Goals</a:t>
            </a:r>
          </a:p>
        </p:txBody>
      </p:sp>
      <p:sp>
        <p:nvSpPr>
          <p:cNvPr id="17" name="Rectangle 16">
            <a:extLst>
              <a:ext uri="{FF2B5EF4-FFF2-40B4-BE49-F238E27FC236}">
                <a16:creationId xmlns:a16="http://schemas.microsoft.com/office/drawing/2014/main" id="{03EF00E3-282D-46CF-915D-65E5C125294E}"/>
              </a:ext>
            </a:extLst>
          </p:cNvPr>
          <p:cNvSpPr/>
          <p:nvPr/>
        </p:nvSpPr>
        <p:spPr>
          <a:xfrm>
            <a:off x="541939" y="4802377"/>
            <a:ext cx="2058576" cy="253916"/>
          </a:xfrm>
          <a:prstGeom prst="rect">
            <a:avLst/>
          </a:prstGeom>
          <a:noFill/>
        </p:spPr>
        <p:txBody>
          <a:bodyPr wrap="none" lIns="91440" tIns="45720" rIns="91440" bIns="45720">
            <a:spAutoFit/>
          </a:bodyPr>
          <a:lstStyle/>
          <a:p>
            <a:pPr algn="ctr"/>
            <a:r>
              <a:rPr lang="en-US" sz="1050" b="0" cap="none" spc="0" dirty="0">
                <a:ln w="0"/>
                <a:solidFill>
                  <a:schemeClr val="tx1"/>
                </a:solidFill>
                <a:effectLst>
                  <a:outerShdw blurRad="38100" dist="19050" dir="2700000" algn="tl" rotWithShape="0">
                    <a:schemeClr val="dk1">
                      <a:alpha val="40000"/>
                    </a:schemeClr>
                  </a:outerShdw>
                </a:effectLst>
              </a:rPr>
              <a:t>Legislative Clean Energy Luncheon</a:t>
            </a:r>
          </a:p>
        </p:txBody>
      </p:sp>
    </p:spTree>
    <p:extLst>
      <p:ext uri="{BB962C8B-B14F-4D97-AF65-F5344CB8AC3E}">
        <p14:creationId xmlns:p14="http://schemas.microsoft.com/office/powerpoint/2010/main" val="2202357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1A22-549F-FA4D-9468-482DF4C0A15F}"/>
              </a:ext>
            </a:extLst>
          </p:cNvPr>
          <p:cNvSpPr>
            <a:spLocks noGrp="1"/>
          </p:cNvSpPr>
          <p:nvPr>
            <p:ph type="title"/>
          </p:nvPr>
        </p:nvSpPr>
        <p:spPr>
          <a:xfrm>
            <a:off x="838200" y="0"/>
            <a:ext cx="10515600" cy="1325563"/>
          </a:xfrm>
        </p:spPr>
        <p:txBody>
          <a:bodyPr/>
          <a:lstStyle/>
          <a:p>
            <a:pPr algn="ctr"/>
            <a:r>
              <a:rPr lang="en-US" dirty="0"/>
              <a:t>Events Review</a:t>
            </a:r>
          </a:p>
        </p:txBody>
      </p:sp>
      <p:graphicFrame>
        <p:nvGraphicFramePr>
          <p:cNvPr id="3" name="Table 3">
            <a:extLst>
              <a:ext uri="{FF2B5EF4-FFF2-40B4-BE49-F238E27FC236}">
                <a16:creationId xmlns:a16="http://schemas.microsoft.com/office/drawing/2014/main" id="{8B0AEB5D-6846-43AA-81E7-88005DD7AECD}"/>
              </a:ext>
            </a:extLst>
          </p:cNvPr>
          <p:cNvGraphicFramePr>
            <a:graphicFrameLocks noGrp="1"/>
          </p:cNvGraphicFramePr>
          <p:nvPr>
            <p:extLst>
              <p:ext uri="{D42A27DB-BD31-4B8C-83A1-F6EECF244321}">
                <p14:modId xmlns:p14="http://schemas.microsoft.com/office/powerpoint/2010/main" val="4245422625"/>
              </p:ext>
            </p:extLst>
          </p:nvPr>
        </p:nvGraphicFramePr>
        <p:xfrm>
          <a:off x="838200" y="1010653"/>
          <a:ext cx="10515600" cy="484875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798682600"/>
                    </a:ext>
                  </a:extLst>
                </a:gridCol>
                <a:gridCol w="3505200">
                  <a:extLst>
                    <a:ext uri="{9D8B030D-6E8A-4147-A177-3AD203B41FA5}">
                      <a16:colId xmlns:a16="http://schemas.microsoft.com/office/drawing/2014/main" val="193321567"/>
                    </a:ext>
                  </a:extLst>
                </a:gridCol>
                <a:gridCol w="3505200">
                  <a:extLst>
                    <a:ext uri="{9D8B030D-6E8A-4147-A177-3AD203B41FA5}">
                      <a16:colId xmlns:a16="http://schemas.microsoft.com/office/drawing/2014/main" val="2194646950"/>
                    </a:ext>
                  </a:extLst>
                </a:gridCol>
              </a:tblGrid>
              <a:tr h="295195">
                <a:tc>
                  <a:txBody>
                    <a:bodyPr/>
                    <a:lstStyle/>
                    <a:p>
                      <a:pPr algn="ctr"/>
                      <a:r>
                        <a:rPr lang="en-US" sz="1400" dirty="0"/>
                        <a:t>DATE &amp; EVENT</a:t>
                      </a:r>
                    </a:p>
                  </a:txBody>
                  <a:tcPr anchor="ctr"/>
                </a:tc>
                <a:tc>
                  <a:txBody>
                    <a:bodyPr/>
                    <a:lstStyle/>
                    <a:p>
                      <a:pPr algn="ctr"/>
                      <a:r>
                        <a:rPr lang="en-US" sz="1400" dirty="0"/>
                        <a:t>LOCATION</a:t>
                      </a:r>
                    </a:p>
                  </a:txBody>
                  <a:tcPr anchor="ctr"/>
                </a:tc>
                <a:tc>
                  <a:txBody>
                    <a:bodyPr/>
                    <a:lstStyle/>
                    <a:p>
                      <a:pPr algn="ctr"/>
                      <a:r>
                        <a:rPr lang="en-US" sz="1400" dirty="0"/>
                        <a:t># REGISTERED</a:t>
                      </a:r>
                    </a:p>
                  </a:txBody>
                  <a:tcPr anchor="ctr"/>
                </a:tc>
                <a:extLst>
                  <a:ext uri="{0D108BD9-81ED-4DB2-BD59-A6C34878D82A}">
                    <a16:rowId xmlns:a16="http://schemas.microsoft.com/office/drawing/2014/main" val="3924244315"/>
                  </a:ext>
                </a:extLst>
              </a:tr>
              <a:tr h="413273">
                <a:tc>
                  <a:txBody>
                    <a:bodyPr/>
                    <a:lstStyle/>
                    <a:p>
                      <a:pPr algn="ctr" rtl="0" fontAlgn="b"/>
                      <a:r>
                        <a:rPr lang="en-US" sz="1400" dirty="0">
                          <a:effectLst/>
                        </a:rPr>
                        <a:t>July 24, 2019: Summer Networking Reception 2019</a:t>
                      </a:r>
                    </a:p>
                  </a:txBody>
                  <a:tcPr marL="22860" marR="22860" marT="0" marB="0" anchor="ctr"/>
                </a:tc>
                <a:tc>
                  <a:txBody>
                    <a:bodyPr/>
                    <a:lstStyle/>
                    <a:p>
                      <a:pPr algn="ctr" rtl="0" fontAlgn="b"/>
                      <a:r>
                        <a:rPr lang="en-US" sz="1400" dirty="0">
                          <a:effectLst/>
                        </a:rPr>
                        <a:t>PORTLAND</a:t>
                      </a:r>
                    </a:p>
                  </a:txBody>
                  <a:tcPr marL="22860" marR="22860" marT="0" marB="0" anchor="ctr"/>
                </a:tc>
                <a:tc>
                  <a:txBody>
                    <a:bodyPr/>
                    <a:lstStyle/>
                    <a:p>
                      <a:pPr algn="ctr" rtl="0" fontAlgn="b"/>
                      <a:r>
                        <a:rPr lang="en-US" sz="1400" dirty="0">
                          <a:effectLst/>
                        </a:rPr>
                        <a:t>185</a:t>
                      </a:r>
                    </a:p>
                  </a:txBody>
                  <a:tcPr marL="22860" marR="22860" marT="0" marB="0" anchor="ctr"/>
                </a:tc>
                <a:extLst>
                  <a:ext uri="{0D108BD9-81ED-4DB2-BD59-A6C34878D82A}">
                    <a16:rowId xmlns:a16="http://schemas.microsoft.com/office/drawing/2014/main" val="1415138281"/>
                  </a:ext>
                </a:extLst>
              </a:tr>
              <a:tr h="413273">
                <a:tc>
                  <a:txBody>
                    <a:bodyPr/>
                    <a:lstStyle/>
                    <a:p>
                      <a:pPr algn="ctr" rtl="0" fontAlgn="b"/>
                      <a:r>
                        <a:rPr lang="en-US" sz="1400">
                          <a:effectLst/>
                        </a:rPr>
                        <a:t>Sept 25, 2019: Recharged! Maine's 2019 Energy Legislation</a:t>
                      </a:r>
                    </a:p>
                  </a:txBody>
                  <a:tcPr marL="22860" marR="22860" marT="0" marB="0" anchor="ctr"/>
                </a:tc>
                <a:tc>
                  <a:txBody>
                    <a:bodyPr/>
                    <a:lstStyle/>
                    <a:p>
                      <a:pPr algn="ctr" rtl="0" fontAlgn="b"/>
                      <a:r>
                        <a:rPr lang="en-US" sz="1400" dirty="0">
                          <a:effectLst/>
                        </a:rPr>
                        <a:t>PORTLAND</a:t>
                      </a:r>
                    </a:p>
                  </a:txBody>
                  <a:tcPr marL="22860" marR="22860" marT="0" marB="0" anchor="ctr"/>
                </a:tc>
                <a:tc>
                  <a:txBody>
                    <a:bodyPr/>
                    <a:lstStyle/>
                    <a:p>
                      <a:pPr algn="ctr" rtl="0" fontAlgn="b"/>
                      <a:r>
                        <a:rPr lang="en-US" sz="1400" dirty="0">
                          <a:effectLst/>
                        </a:rPr>
                        <a:t>249</a:t>
                      </a:r>
                    </a:p>
                  </a:txBody>
                  <a:tcPr marL="22860" marR="22860" marT="0" marB="0" anchor="ctr"/>
                </a:tc>
                <a:extLst>
                  <a:ext uri="{0D108BD9-81ED-4DB2-BD59-A6C34878D82A}">
                    <a16:rowId xmlns:a16="http://schemas.microsoft.com/office/drawing/2014/main" val="4131972388"/>
                  </a:ext>
                </a:extLst>
              </a:tr>
              <a:tr h="594553">
                <a:tc>
                  <a:txBody>
                    <a:bodyPr/>
                    <a:lstStyle/>
                    <a:p>
                      <a:pPr algn="ctr" rtl="0" fontAlgn="b"/>
                      <a:r>
                        <a:rPr lang="en-US" sz="1400">
                          <a:solidFill>
                            <a:srgbClr val="000000"/>
                          </a:solidFill>
                          <a:effectLst/>
                        </a:rPr>
                        <a:t>Nov 6, 2019: Climate Ain't all That's Changing - 2019 Maine Environmental Policy Update</a:t>
                      </a:r>
                    </a:p>
                  </a:txBody>
                  <a:tcPr marL="22860" marR="22860" marT="0" marB="0" anchor="ctr"/>
                </a:tc>
                <a:tc>
                  <a:txBody>
                    <a:bodyPr/>
                    <a:lstStyle/>
                    <a:p>
                      <a:pPr algn="ctr" rtl="0" fontAlgn="b"/>
                      <a:r>
                        <a:rPr lang="en-US" sz="1400" dirty="0">
                          <a:effectLst/>
                        </a:rPr>
                        <a:t>AUGUSTA</a:t>
                      </a:r>
                    </a:p>
                  </a:txBody>
                  <a:tcPr marL="22860" marR="22860" marT="0" marB="0" anchor="ctr"/>
                </a:tc>
                <a:tc>
                  <a:txBody>
                    <a:bodyPr/>
                    <a:lstStyle/>
                    <a:p>
                      <a:pPr algn="ctr" rtl="0" fontAlgn="b"/>
                      <a:r>
                        <a:rPr lang="en-US" sz="1400" dirty="0">
                          <a:effectLst/>
                        </a:rPr>
                        <a:t>134</a:t>
                      </a:r>
                    </a:p>
                  </a:txBody>
                  <a:tcPr marL="22860" marR="22860" marT="0" marB="0" anchor="ctr"/>
                </a:tc>
                <a:extLst>
                  <a:ext uri="{0D108BD9-81ED-4DB2-BD59-A6C34878D82A}">
                    <a16:rowId xmlns:a16="http://schemas.microsoft.com/office/drawing/2014/main" val="1835159599"/>
                  </a:ext>
                </a:extLst>
              </a:tr>
              <a:tr h="295195">
                <a:tc>
                  <a:txBody>
                    <a:bodyPr/>
                    <a:lstStyle/>
                    <a:p>
                      <a:pPr algn="ctr" rtl="0" fontAlgn="b"/>
                      <a:r>
                        <a:rPr lang="en-US" sz="1400">
                          <a:solidFill>
                            <a:srgbClr val="000000"/>
                          </a:solidFill>
                          <a:effectLst/>
                        </a:rPr>
                        <a:t>Dec. 4, 2019: Winter Social</a:t>
                      </a:r>
                    </a:p>
                  </a:txBody>
                  <a:tcPr marL="22860" marR="22860" marT="0" marB="0" anchor="ctr"/>
                </a:tc>
                <a:tc>
                  <a:txBody>
                    <a:bodyPr/>
                    <a:lstStyle/>
                    <a:p>
                      <a:pPr algn="ctr" rtl="0" fontAlgn="b"/>
                      <a:r>
                        <a:rPr lang="en-US" sz="1400" dirty="0">
                          <a:effectLst/>
                        </a:rPr>
                        <a:t>SOUTH PORTLAND</a:t>
                      </a:r>
                    </a:p>
                  </a:txBody>
                  <a:tcPr marL="22860" marR="22860" marT="0" marB="0" anchor="ctr"/>
                </a:tc>
                <a:tc>
                  <a:txBody>
                    <a:bodyPr/>
                    <a:lstStyle/>
                    <a:p>
                      <a:pPr algn="ctr" rtl="0" fontAlgn="b"/>
                      <a:r>
                        <a:rPr lang="en-US" sz="1400" dirty="0">
                          <a:effectLst/>
                        </a:rPr>
                        <a:t>128</a:t>
                      </a:r>
                    </a:p>
                  </a:txBody>
                  <a:tcPr marL="22860" marR="22860" marT="0" marB="0" anchor="ctr"/>
                </a:tc>
                <a:extLst>
                  <a:ext uri="{0D108BD9-81ED-4DB2-BD59-A6C34878D82A}">
                    <a16:rowId xmlns:a16="http://schemas.microsoft.com/office/drawing/2014/main" val="3102095383"/>
                  </a:ext>
                </a:extLst>
              </a:tr>
              <a:tr h="295195">
                <a:tc>
                  <a:txBody>
                    <a:bodyPr/>
                    <a:lstStyle/>
                    <a:p>
                      <a:pPr algn="ctr" rtl="0" fontAlgn="b"/>
                      <a:r>
                        <a:rPr lang="en-US" sz="1400">
                          <a:effectLst/>
                        </a:rPr>
                        <a:t>Jan 28, 2020: Legislative Luncheon</a:t>
                      </a:r>
                    </a:p>
                  </a:txBody>
                  <a:tcPr marL="22860" marR="22860" marT="0" marB="0" anchor="ctr"/>
                </a:tc>
                <a:tc>
                  <a:txBody>
                    <a:bodyPr/>
                    <a:lstStyle/>
                    <a:p>
                      <a:pPr algn="ctr" rtl="0" fontAlgn="b"/>
                      <a:r>
                        <a:rPr lang="en-US" sz="1400" dirty="0">
                          <a:effectLst/>
                        </a:rPr>
                        <a:t>AUGUSTA</a:t>
                      </a:r>
                    </a:p>
                  </a:txBody>
                  <a:tcPr marL="22860" marR="22860" marT="0" marB="0" anchor="ctr"/>
                </a:tc>
                <a:tc>
                  <a:txBody>
                    <a:bodyPr/>
                    <a:lstStyle/>
                    <a:p>
                      <a:pPr algn="ctr" rtl="0" fontAlgn="b"/>
                      <a:r>
                        <a:rPr lang="en-US" sz="1400" dirty="0">
                          <a:effectLst/>
                        </a:rPr>
                        <a:t>49</a:t>
                      </a:r>
                    </a:p>
                  </a:txBody>
                  <a:tcPr marL="22860" marR="22860" marT="0" marB="0" anchor="ctr"/>
                </a:tc>
                <a:extLst>
                  <a:ext uri="{0D108BD9-81ED-4DB2-BD59-A6C34878D82A}">
                    <a16:rowId xmlns:a16="http://schemas.microsoft.com/office/drawing/2014/main" val="2725518835"/>
                  </a:ext>
                </a:extLst>
              </a:tr>
              <a:tr h="295195">
                <a:tc>
                  <a:txBody>
                    <a:bodyPr/>
                    <a:lstStyle/>
                    <a:p>
                      <a:pPr algn="ctr" rtl="0" fontAlgn="b"/>
                      <a:r>
                        <a:rPr lang="en-US" sz="1400">
                          <a:effectLst/>
                        </a:rPr>
                        <a:t>Feb 6, 2020: Non-Wires Alternatives</a:t>
                      </a:r>
                    </a:p>
                  </a:txBody>
                  <a:tcPr marL="22860" marR="22860" marT="0" marB="0" anchor="ctr"/>
                </a:tc>
                <a:tc>
                  <a:txBody>
                    <a:bodyPr/>
                    <a:lstStyle/>
                    <a:p>
                      <a:pPr algn="ctr" rtl="0" fontAlgn="b"/>
                      <a:r>
                        <a:rPr lang="en-US" sz="1400" dirty="0">
                          <a:effectLst/>
                        </a:rPr>
                        <a:t>AUGUSTA</a:t>
                      </a:r>
                    </a:p>
                  </a:txBody>
                  <a:tcPr marL="22860" marR="22860" marT="0" marB="0" anchor="ctr"/>
                </a:tc>
                <a:tc>
                  <a:txBody>
                    <a:bodyPr/>
                    <a:lstStyle/>
                    <a:p>
                      <a:pPr algn="ctr" rtl="0" fontAlgn="b"/>
                      <a:r>
                        <a:rPr lang="en-US" sz="1400" dirty="0">
                          <a:effectLst/>
                        </a:rPr>
                        <a:t>149</a:t>
                      </a:r>
                    </a:p>
                  </a:txBody>
                  <a:tcPr marL="22860" marR="22860" marT="0" marB="0" anchor="ctr"/>
                </a:tc>
                <a:extLst>
                  <a:ext uri="{0D108BD9-81ED-4DB2-BD59-A6C34878D82A}">
                    <a16:rowId xmlns:a16="http://schemas.microsoft.com/office/drawing/2014/main" val="2693186837"/>
                  </a:ext>
                </a:extLst>
              </a:tr>
              <a:tr h="413273">
                <a:tc>
                  <a:txBody>
                    <a:bodyPr/>
                    <a:lstStyle/>
                    <a:p>
                      <a:pPr algn="ctr" rtl="0" fontAlgn="b"/>
                      <a:r>
                        <a:rPr lang="en-US" sz="1400">
                          <a:effectLst/>
                        </a:rPr>
                        <a:t>Mar 10, 2020: US GBC Meet &amp; Greet - Mahesh Ramanujam</a:t>
                      </a:r>
                    </a:p>
                  </a:txBody>
                  <a:tcPr marL="22860" marR="22860" marT="0" marB="0" anchor="ctr"/>
                </a:tc>
                <a:tc>
                  <a:txBody>
                    <a:bodyPr/>
                    <a:lstStyle/>
                    <a:p>
                      <a:pPr algn="ctr" rtl="0" fontAlgn="b"/>
                      <a:r>
                        <a:rPr lang="en-US" sz="1400" dirty="0">
                          <a:effectLst/>
                        </a:rPr>
                        <a:t>BRUNSWICK</a:t>
                      </a:r>
                    </a:p>
                  </a:txBody>
                  <a:tcPr marL="22860" marR="22860" marT="0" marB="0" anchor="ctr"/>
                </a:tc>
                <a:tc>
                  <a:txBody>
                    <a:bodyPr/>
                    <a:lstStyle/>
                    <a:p>
                      <a:pPr algn="ctr" rtl="0" fontAlgn="b"/>
                      <a:r>
                        <a:rPr lang="en-US" sz="1400" dirty="0">
                          <a:effectLst/>
                        </a:rPr>
                        <a:t>73</a:t>
                      </a:r>
                    </a:p>
                  </a:txBody>
                  <a:tcPr marL="22860" marR="22860" marT="0" marB="0" anchor="ctr"/>
                </a:tc>
                <a:extLst>
                  <a:ext uri="{0D108BD9-81ED-4DB2-BD59-A6C34878D82A}">
                    <a16:rowId xmlns:a16="http://schemas.microsoft.com/office/drawing/2014/main" val="190975388"/>
                  </a:ext>
                </a:extLst>
              </a:tr>
              <a:tr h="297275">
                <a:tc>
                  <a:txBody>
                    <a:bodyPr/>
                    <a:lstStyle/>
                    <a:p>
                      <a:pPr algn="ctr" rtl="0" fontAlgn="b"/>
                      <a:r>
                        <a:rPr lang="en-US" sz="1400">
                          <a:effectLst/>
                        </a:rPr>
                        <a:t>Mar 19, 2020: CleanTeach Open Mixer</a:t>
                      </a:r>
                    </a:p>
                  </a:txBody>
                  <a:tcPr marL="22860" marR="22860" marT="0" marB="0" anchor="ctr"/>
                </a:tc>
                <a:tc>
                  <a:txBody>
                    <a:bodyPr/>
                    <a:lstStyle/>
                    <a:p>
                      <a:pPr algn="ctr" rtl="0" fontAlgn="b"/>
                      <a:r>
                        <a:rPr lang="en-US" sz="1400" dirty="0">
                          <a:effectLst/>
                        </a:rPr>
                        <a:t>VIRTUAL</a:t>
                      </a:r>
                    </a:p>
                  </a:txBody>
                  <a:tcPr marL="22860" marR="22860" marT="0" marB="0" anchor="ctr"/>
                </a:tc>
                <a:tc>
                  <a:txBody>
                    <a:bodyPr/>
                    <a:lstStyle/>
                    <a:p>
                      <a:pPr algn="ctr" rtl="0" fontAlgn="b"/>
                      <a:r>
                        <a:rPr lang="en-US" sz="1400" dirty="0">
                          <a:effectLst/>
                        </a:rPr>
                        <a:t>109</a:t>
                      </a:r>
                    </a:p>
                  </a:txBody>
                  <a:tcPr marL="22860" marR="22860" marT="0" marB="0" anchor="ctr"/>
                </a:tc>
                <a:extLst>
                  <a:ext uri="{0D108BD9-81ED-4DB2-BD59-A6C34878D82A}">
                    <a16:rowId xmlns:a16="http://schemas.microsoft.com/office/drawing/2014/main" val="123959707"/>
                  </a:ext>
                </a:extLst>
              </a:tr>
              <a:tr h="495459">
                <a:tc>
                  <a:txBody>
                    <a:bodyPr/>
                    <a:lstStyle/>
                    <a:p>
                      <a:pPr algn="ctr" rtl="0" fontAlgn="b"/>
                      <a:r>
                        <a:rPr lang="en-US" sz="1400" dirty="0">
                          <a:effectLst/>
                        </a:rPr>
                        <a:t>April 22, 2020: Achieving Maine's Climate Goals - How Do We Get There From Here?</a:t>
                      </a:r>
                    </a:p>
                  </a:txBody>
                  <a:tcPr marL="22860" marR="22860" marT="0" marB="0" anchor="ctr"/>
                </a:tc>
                <a:tc>
                  <a:txBody>
                    <a:bodyPr/>
                    <a:lstStyle/>
                    <a:p>
                      <a:pPr algn="ctr" rtl="0" fontAlgn="b"/>
                      <a:r>
                        <a:rPr lang="en-US" sz="1400" dirty="0">
                          <a:effectLst/>
                        </a:rPr>
                        <a:t>VIRTUAL</a:t>
                      </a:r>
                    </a:p>
                  </a:txBody>
                  <a:tcPr marL="22860" marR="22860" marT="0" marB="0" anchor="ctr"/>
                </a:tc>
                <a:tc>
                  <a:txBody>
                    <a:bodyPr/>
                    <a:lstStyle/>
                    <a:p>
                      <a:pPr algn="ctr" rtl="0" fontAlgn="b"/>
                      <a:r>
                        <a:rPr lang="en-US" sz="1400" dirty="0">
                          <a:effectLst/>
                        </a:rPr>
                        <a:t>142</a:t>
                      </a:r>
                    </a:p>
                  </a:txBody>
                  <a:tcPr marL="22860" marR="22860" marT="0" marB="0" anchor="ctr"/>
                </a:tc>
                <a:extLst>
                  <a:ext uri="{0D108BD9-81ED-4DB2-BD59-A6C34878D82A}">
                    <a16:rowId xmlns:a16="http://schemas.microsoft.com/office/drawing/2014/main" val="1070515441"/>
                  </a:ext>
                </a:extLst>
              </a:tr>
              <a:tr h="495459">
                <a:tc>
                  <a:txBody>
                    <a:bodyPr/>
                    <a:lstStyle/>
                    <a:p>
                      <a:pPr algn="ctr" rtl="0" fontAlgn="b"/>
                      <a:r>
                        <a:rPr lang="en-US" sz="1400">
                          <a:solidFill>
                            <a:srgbClr val="000000"/>
                          </a:solidFill>
                          <a:effectLst/>
                        </a:rPr>
                        <a:t>May 13, 2020: Opportunities &amp; Challenges: Maine Energy Markets Update </a:t>
                      </a:r>
                    </a:p>
                  </a:txBody>
                  <a:tcPr marL="22860" marR="2286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dirty="0">
                          <a:effectLst/>
                        </a:rPr>
                        <a:t>VIRTUAL</a:t>
                      </a:r>
                    </a:p>
                    <a:p>
                      <a:pPr algn="ctr" rtl="0" fontAlgn="b"/>
                      <a:endParaRPr lang="en-US" sz="1400" dirty="0">
                        <a:effectLst/>
                      </a:endParaRPr>
                    </a:p>
                  </a:txBody>
                  <a:tcPr marL="22860" marR="22860" marT="0" marB="0" anchor="ctr"/>
                </a:tc>
                <a:tc>
                  <a:txBody>
                    <a:bodyPr/>
                    <a:lstStyle/>
                    <a:p>
                      <a:pPr algn="ctr" rtl="0" fontAlgn="b"/>
                      <a:r>
                        <a:rPr lang="en-US" sz="1400" dirty="0">
                          <a:effectLst/>
                        </a:rPr>
                        <a:t>170</a:t>
                      </a:r>
                    </a:p>
                  </a:txBody>
                  <a:tcPr marL="22860" marR="22860" marT="0" marB="0" anchor="ctr"/>
                </a:tc>
                <a:extLst>
                  <a:ext uri="{0D108BD9-81ED-4DB2-BD59-A6C34878D82A}">
                    <a16:rowId xmlns:a16="http://schemas.microsoft.com/office/drawing/2014/main" val="2252152299"/>
                  </a:ext>
                </a:extLst>
              </a:tr>
              <a:tr h="495459">
                <a:tc>
                  <a:txBody>
                    <a:bodyPr/>
                    <a:lstStyle/>
                    <a:p>
                      <a:pPr algn="ctr" rtl="0" fontAlgn="b"/>
                      <a:r>
                        <a:rPr lang="en-US" sz="1400">
                          <a:solidFill>
                            <a:srgbClr val="000000"/>
                          </a:solidFill>
                          <a:effectLst/>
                        </a:rPr>
                        <a:t>June 10, 2020: Blueprint for a Zero Carbon Economy: Achieving Maine's Climate Goals </a:t>
                      </a:r>
                    </a:p>
                  </a:txBody>
                  <a:tcPr marL="22860" marR="2286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dirty="0">
                          <a:effectLst/>
                        </a:rPr>
                        <a:t>VIRTUAL</a:t>
                      </a:r>
                    </a:p>
                    <a:p>
                      <a:pPr algn="ctr" rtl="0" fontAlgn="b"/>
                      <a:endParaRPr lang="en-US" sz="1400" dirty="0">
                        <a:effectLst/>
                      </a:endParaRPr>
                    </a:p>
                  </a:txBody>
                  <a:tcPr marL="22860" marR="22860" marT="0" marB="0" anchor="ctr"/>
                </a:tc>
                <a:tc>
                  <a:txBody>
                    <a:bodyPr/>
                    <a:lstStyle/>
                    <a:p>
                      <a:pPr algn="ctr" rtl="0" fontAlgn="b"/>
                      <a:r>
                        <a:rPr lang="en-US" sz="1400" dirty="0">
                          <a:effectLst/>
                        </a:rPr>
                        <a:t>228</a:t>
                      </a:r>
                    </a:p>
                  </a:txBody>
                  <a:tcPr marL="22860" marR="22860" marT="0" marB="0" anchor="ctr"/>
                </a:tc>
                <a:extLst>
                  <a:ext uri="{0D108BD9-81ED-4DB2-BD59-A6C34878D82A}">
                    <a16:rowId xmlns:a16="http://schemas.microsoft.com/office/drawing/2014/main" val="2606815831"/>
                  </a:ext>
                </a:extLst>
              </a:tr>
            </a:tbl>
          </a:graphicData>
        </a:graphic>
      </p:graphicFrame>
    </p:spTree>
    <p:extLst>
      <p:ext uri="{BB962C8B-B14F-4D97-AF65-F5344CB8AC3E}">
        <p14:creationId xmlns:p14="http://schemas.microsoft.com/office/powerpoint/2010/main" val="4104464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8" name="Title 7">
            <a:extLst>
              <a:ext uri="{FF2B5EF4-FFF2-40B4-BE49-F238E27FC236}">
                <a16:creationId xmlns:a16="http://schemas.microsoft.com/office/drawing/2014/main" id="{402EA666-7212-4DAC-937A-FB79022B85F4}"/>
              </a:ext>
            </a:extLst>
          </p:cNvPr>
          <p:cNvSpPr>
            <a:spLocks noGrp="1"/>
          </p:cNvSpPr>
          <p:nvPr>
            <p:ph type="title"/>
          </p:nvPr>
        </p:nvSpPr>
        <p:spPr>
          <a:xfrm>
            <a:off x="888630" y="4563895"/>
            <a:ext cx="5109005" cy="1777829"/>
          </a:xfrm>
        </p:spPr>
        <p:txBody>
          <a:bodyPr>
            <a:normAutofit/>
          </a:bodyPr>
          <a:lstStyle/>
          <a:p>
            <a:pPr algn="r"/>
            <a:endParaRPr lang="en-US" sz="4000"/>
          </a:p>
        </p:txBody>
      </p:sp>
      <p:pic>
        <p:nvPicPr>
          <p:cNvPr id="12" name="Content Placeholder 4">
            <a:extLst>
              <a:ext uri="{FF2B5EF4-FFF2-40B4-BE49-F238E27FC236}">
                <a16:creationId xmlns:a16="http://schemas.microsoft.com/office/drawing/2014/main" id="{3F69CBC8-ACAA-48B2-98D4-32445274F0A7}"/>
              </a:ext>
            </a:extLst>
          </p:cNvPr>
          <p:cNvPicPr>
            <a:picLocks noChangeAspect="1"/>
          </p:cNvPicPr>
          <p:nvPr/>
        </p:nvPicPr>
        <p:blipFill rotWithShape="1">
          <a:blip r:embed="rId2"/>
          <a:srcRect t="5032" b="41111"/>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6" name="Content Placeholder 5">
            <a:extLst>
              <a:ext uri="{FF2B5EF4-FFF2-40B4-BE49-F238E27FC236}">
                <a16:creationId xmlns:a16="http://schemas.microsoft.com/office/drawing/2014/main" id="{52D88F50-D8CB-40C7-AE15-411B00FE3976}"/>
              </a:ext>
            </a:extLst>
          </p:cNvPr>
          <p:cNvPicPr>
            <a:picLocks noChangeAspect="1"/>
          </p:cNvPicPr>
          <p:nvPr/>
        </p:nvPicPr>
        <p:blipFill rotWithShape="1">
          <a:blip r:embed="rId3"/>
          <a:srcRect t="10809" r="1" b="35586"/>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17" name="Content Placeholder 16">
            <a:extLst>
              <a:ext uri="{FF2B5EF4-FFF2-40B4-BE49-F238E27FC236}">
                <a16:creationId xmlns:a16="http://schemas.microsoft.com/office/drawing/2014/main" id="{04572ADD-264C-4179-943D-7FD5B972B0BE}"/>
              </a:ext>
            </a:extLst>
          </p:cNvPr>
          <p:cNvSpPr>
            <a:spLocks noGrp="1"/>
          </p:cNvSpPr>
          <p:nvPr>
            <p:ph idx="1"/>
          </p:nvPr>
        </p:nvSpPr>
        <p:spPr>
          <a:xfrm>
            <a:off x="6191776" y="4571423"/>
            <a:ext cx="5208544" cy="1770300"/>
          </a:xfrm>
        </p:spPr>
        <p:txBody>
          <a:bodyPr anchor="ctr">
            <a:normAutofit/>
          </a:bodyPr>
          <a:lstStyle/>
          <a:p>
            <a:endParaRPr lang="en-US" sz="1800"/>
          </a:p>
        </p:txBody>
      </p:sp>
    </p:spTree>
    <p:extLst>
      <p:ext uri="{BB962C8B-B14F-4D97-AF65-F5344CB8AC3E}">
        <p14:creationId xmlns:p14="http://schemas.microsoft.com/office/powerpoint/2010/main" val="277069331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3E334A-4A4D-44C2-B598-3EAFEB00D34D}"/>
              </a:ext>
            </a:extLst>
          </p:cNvPr>
          <p:cNvPicPr>
            <a:picLocks noChangeAspect="1"/>
          </p:cNvPicPr>
          <p:nvPr/>
        </p:nvPicPr>
        <p:blipFill>
          <a:blip r:embed="rId2"/>
          <a:stretch>
            <a:fillRect/>
          </a:stretch>
        </p:blipFill>
        <p:spPr>
          <a:xfrm>
            <a:off x="719504" y="0"/>
            <a:ext cx="10752992" cy="6858000"/>
          </a:xfrm>
          <a:prstGeom prst="rect">
            <a:avLst/>
          </a:prstGeom>
        </p:spPr>
      </p:pic>
    </p:spTree>
    <p:extLst>
      <p:ext uri="{BB962C8B-B14F-4D97-AF65-F5344CB8AC3E}">
        <p14:creationId xmlns:p14="http://schemas.microsoft.com/office/powerpoint/2010/main" val="843021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E8947D-5B39-49C2-9688-EA917FCAD181}"/>
              </a:ext>
            </a:extLst>
          </p:cNvPr>
          <p:cNvPicPr/>
          <p:nvPr/>
        </p:nvPicPr>
        <p:blipFill rotWithShape="1">
          <a:blip r:embed="rId2"/>
          <a:srcRect b="2192"/>
          <a:stretch/>
        </p:blipFill>
        <p:spPr>
          <a:xfrm>
            <a:off x="20" y="1282"/>
            <a:ext cx="12191980" cy="6856718"/>
          </a:xfrm>
          <a:prstGeom prst="rect">
            <a:avLst/>
          </a:prstGeom>
        </p:spPr>
      </p:pic>
    </p:spTree>
    <p:extLst>
      <p:ext uri="{BB962C8B-B14F-4D97-AF65-F5344CB8AC3E}">
        <p14:creationId xmlns:p14="http://schemas.microsoft.com/office/powerpoint/2010/main" val="2453044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p:cNvGrpSpPr/>
        <p:nvPr/>
      </p:nvGrpSpPr>
      <p:grpSpPr>
        <a:xfrm>
          <a:off x="0" y="0"/>
          <a:ext cx="0" cy="0"/>
          <a:chOff x="0" y="0"/>
          <a:chExt cx="0" cy="0"/>
        </a:xfrm>
      </p:grpSpPr>
      <p:sp>
        <p:nvSpPr>
          <p:cNvPr id="15"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4B30DAA3-CB0D-4A3C-8181-6D7B4710C7C2}"/>
              </a:ext>
            </a:extLst>
          </p:cNvPr>
          <p:cNvPicPr>
            <a:picLocks noChangeAspect="1"/>
          </p:cNvPicPr>
          <p:nvPr/>
        </p:nvPicPr>
        <p:blipFill>
          <a:blip r:embed="rId3"/>
          <a:stretch>
            <a:fillRect/>
          </a:stretch>
        </p:blipFill>
        <p:spPr>
          <a:xfrm>
            <a:off x="1374757" y="643467"/>
            <a:ext cx="944248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095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F66A-FE48-4807-92EC-8ADFEF745EA2}"/>
              </a:ext>
            </a:extLst>
          </p:cNvPr>
          <p:cNvSpPr>
            <a:spLocks noGrp="1"/>
          </p:cNvSpPr>
          <p:nvPr>
            <p:ph type="ctrTitle"/>
          </p:nvPr>
        </p:nvSpPr>
        <p:spPr>
          <a:xfrm>
            <a:off x="960120" y="317814"/>
            <a:ext cx="10268712" cy="1700784"/>
          </a:xfrm>
        </p:spPr>
        <p:txBody>
          <a:bodyPr vert="horz" lIns="91440" tIns="45720" rIns="91440" bIns="45720" rtlCol="0" anchor="ctr">
            <a:normAutofit fontScale="90000"/>
          </a:bodyPr>
          <a:lstStyle/>
          <a:p>
            <a:pPr algn="l"/>
            <a:r>
              <a:rPr lang="en-US" sz="6100" kern="1200" cap="all" spc="120" baseline="0" dirty="0">
                <a:solidFill>
                  <a:schemeClr val="tx1"/>
                </a:solidFill>
                <a:latin typeface="+mj-lt"/>
                <a:ea typeface="+mj-ea"/>
                <a:cs typeface="+mj-cs"/>
              </a:rPr>
              <a:t>Upcoming Events Calendar</a:t>
            </a:r>
          </a:p>
        </p:txBody>
      </p:sp>
      <p:sp>
        <p:nvSpPr>
          <p:cNvPr id="3" name="Subtitle 2">
            <a:extLst>
              <a:ext uri="{FF2B5EF4-FFF2-40B4-BE49-F238E27FC236}">
                <a16:creationId xmlns:a16="http://schemas.microsoft.com/office/drawing/2014/main" id="{944A3EA1-2B24-44E3-A0C0-3EAB24705208}"/>
              </a:ext>
            </a:extLst>
          </p:cNvPr>
          <p:cNvSpPr>
            <a:spLocks noGrp="1"/>
          </p:cNvSpPr>
          <p:nvPr>
            <p:ph type="subTitle" idx="1"/>
          </p:nvPr>
        </p:nvSpPr>
        <p:spPr>
          <a:xfrm>
            <a:off x="960120" y="2587752"/>
            <a:ext cx="5869303" cy="3593592"/>
          </a:xfrm>
        </p:spPr>
        <p:txBody>
          <a:bodyPr vert="horz" lIns="91440" tIns="45720" rIns="91440" bIns="45720" rtlCol="0">
            <a:normAutofit/>
          </a:bodyPr>
          <a:lstStyle/>
          <a:p>
            <a:pPr algn="l">
              <a:lnSpc>
                <a:spcPct val="91000"/>
              </a:lnSpc>
            </a:pPr>
            <a:r>
              <a:rPr lang="en-US" sz="2500" dirty="0">
                <a:solidFill>
                  <a:schemeClr val="tx1"/>
                </a:solidFill>
              </a:rPr>
              <a:t>E2Tech Connects 12/17: The NEB &amp; DG Procurement Reports Q&amp;A, with Mitch Tannenbaum &amp; Angela Monroe of Maine PUC</a:t>
            </a:r>
          </a:p>
          <a:p>
            <a:pPr algn="l">
              <a:lnSpc>
                <a:spcPct val="91000"/>
              </a:lnSpc>
            </a:pPr>
            <a:r>
              <a:rPr lang="en-US" sz="2500" dirty="0">
                <a:solidFill>
                  <a:schemeClr val="tx1"/>
                </a:solidFill>
              </a:rPr>
              <a:t>January: Legislative Session Ahead and NECEC Clean Energy Day</a:t>
            </a:r>
          </a:p>
          <a:p>
            <a:pPr algn="l">
              <a:lnSpc>
                <a:spcPct val="91000"/>
              </a:lnSpc>
            </a:pPr>
            <a:r>
              <a:rPr lang="en-US" sz="2500" dirty="0">
                <a:solidFill>
                  <a:schemeClr val="tx1"/>
                </a:solidFill>
              </a:rPr>
              <a:t>Feb: Sludge Spreading &amp; PFAS</a:t>
            </a:r>
          </a:p>
          <a:p>
            <a:pPr algn="l">
              <a:lnSpc>
                <a:spcPct val="91000"/>
              </a:lnSpc>
            </a:pPr>
            <a:r>
              <a:rPr lang="en-US" sz="2500" dirty="0">
                <a:solidFill>
                  <a:schemeClr val="tx1"/>
                </a:solidFill>
              </a:rPr>
              <a:t>Mar/Apr: Beekeeping and Pollinators (tentative); EV Infrastructure (tentative)</a:t>
            </a:r>
          </a:p>
        </p:txBody>
      </p:sp>
      <p:pic>
        <p:nvPicPr>
          <p:cNvPr id="4" name="Picture 3" descr="Calendar&#10;&#10;Description automatically generated">
            <a:extLst>
              <a:ext uri="{FF2B5EF4-FFF2-40B4-BE49-F238E27FC236}">
                <a16:creationId xmlns:a16="http://schemas.microsoft.com/office/drawing/2014/main" id="{53E1D74C-CDC9-4F75-993B-7CB4530BEF6F}"/>
              </a:ext>
            </a:extLst>
          </p:cNvPr>
          <p:cNvPicPr>
            <a:picLocks noChangeAspect="1"/>
          </p:cNvPicPr>
          <p:nvPr/>
        </p:nvPicPr>
        <p:blipFill rotWithShape="1">
          <a:blip r:embed="rId2"/>
          <a:srcRect l="17820" r="14538" b="-2"/>
          <a:stretch/>
        </p:blipFill>
        <p:spPr>
          <a:xfrm>
            <a:off x="7537704" y="2264989"/>
            <a:ext cx="4654296" cy="4593011"/>
          </a:xfrm>
          <a:prstGeom prst="rect">
            <a:avLst/>
          </a:prstGeom>
          <a:scene3d>
            <a:camera prst="perspectiveLeft"/>
            <a:lightRig rig="threePt" dir="t"/>
          </a:scene3d>
        </p:spPr>
      </p:pic>
    </p:spTree>
    <p:extLst>
      <p:ext uri="{BB962C8B-B14F-4D97-AF65-F5344CB8AC3E}">
        <p14:creationId xmlns:p14="http://schemas.microsoft.com/office/powerpoint/2010/main" val="3644564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2F383F-B981-4BC3-9E2B-7BE938CE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AA485AD-076E-4077-A6E6-C3C9F0C3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088DBDF-80D5-4FC0-8A54-9D660B728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17" name="Rectangle 16">
            <a:extLst>
              <a:ext uri="{FF2B5EF4-FFF2-40B4-BE49-F238E27FC236}">
                <a16:creationId xmlns:a16="http://schemas.microsoft.com/office/drawing/2014/main" id="{58D235B8-3D10-493F-88AC-84BB404C1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0A0E9A2-220E-43E6-9306-264CB198C05B}"/>
              </a:ext>
            </a:extLst>
          </p:cNvPr>
          <p:cNvPicPr>
            <a:picLocks noChangeAspect="1"/>
          </p:cNvPicPr>
          <p:nvPr/>
        </p:nvPicPr>
        <p:blipFill rotWithShape="1">
          <a:blip r:embed="rId3">
            <a:alphaModFix amt="60000"/>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CEBEE0EE-2959-4BF6-B282-3D3E1FA0D394}"/>
              </a:ext>
            </a:extLst>
          </p:cNvPr>
          <p:cNvSpPr>
            <a:spLocks noGrp="1"/>
          </p:cNvSpPr>
          <p:nvPr>
            <p:ph type="ctrTitle"/>
          </p:nvPr>
        </p:nvSpPr>
        <p:spPr>
          <a:xfrm>
            <a:off x="1185503" y="3512262"/>
            <a:ext cx="9801082" cy="1675466"/>
          </a:xfrm>
        </p:spPr>
        <p:txBody>
          <a:bodyPr anchor="t">
            <a:normAutofit/>
          </a:bodyPr>
          <a:lstStyle/>
          <a:p>
            <a:r>
              <a:rPr lang="en-US" sz="8000">
                <a:solidFill>
                  <a:srgbClr val="FFFFFF"/>
                </a:solidFill>
              </a:rPr>
              <a:t>Annual Meeting</a:t>
            </a:r>
            <a:endParaRPr lang="en-US" sz="8000" dirty="0">
              <a:solidFill>
                <a:srgbClr val="FFFFFF"/>
              </a:solidFill>
            </a:endParaRPr>
          </a:p>
        </p:txBody>
      </p:sp>
      <p:sp>
        <p:nvSpPr>
          <p:cNvPr id="3" name="Subtitle 2">
            <a:extLst>
              <a:ext uri="{FF2B5EF4-FFF2-40B4-BE49-F238E27FC236}">
                <a16:creationId xmlns:a16="http://schemas.microsoft.com/office/drawing/2014/main" id="{E24A3745-CC76-4E5A-9B87-3B27650ACA1D}"/>
              </a:ext>
            </a:extLst>
          </p:cNvPr>
          <p:cNvSpPr>
            <a:spLocks noGrp="1"/>
          </p:cNvSpPr>
          <p:nvPr>
            <p:ph type="subTitle" idx="1"/>
          </p:nvPr>
        </p:nvSpPr>
        <p:spPr>
          <a:xfrm>
            <a:off x="1200842" y="2224377"/>
            <a:ext cx="9801082" cy="1116170"/>
          </a:xfrm>
        </p:spPr>
        <p:txBody>
          <a:bodyPr anchor="b">
            <a:normAutofit/>
          </a:bodyPr>
          <a:lstStyle/>
          <a:p>
            <a:r>
              <a:rPr lang="en-US" sz="3600">
                <a:solidFill>
                  <a:srgbClr val="FFFFFF"/>
                </a:solidFill>
              </a:rPr>
              <a:t>Tom Eschner, Board Chair</a:t>
            </a:r>
            <a:endParaRPr lang="en-US" sz="3600" dirty="0">
              <a:solidFill>
                <a:srgbClr val="FFFFFF"/>
              </a:solidFill>
            </a:endParaRPr>
          </a:p>
        </p:txBody>
      </p:sp>
    </p:spTree>
    <p:extLst>
      <p:ext uri="{BB962C8B-B14F-4D97-AF65-F5344CB8AC3E}">
        <p14:creationId xmlns:p14="http://schemas.microsoft.com/office/powerpoint/2010/main" val="3873577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4D14DCE-A294-4EDC-BD8A-7D9C134A3E5A}"/>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kern="1200">
                <a:solidFill>
                  <a:srgbClr val="FFFFFF"/>
                </a:solidFill>
                <a:latin typeface="+mj-lt"/>
                <a:ea typeface="+mj-ea"/>
                <a:cs typeface="+mj-cs"/>
              </a:rPr>
              <a:t>E2Tech Board of Directors FY2020</a:t>
            </a:r>
          </a:p>
        </p:txBody>
      </p:sp>
      <p:graphicFrame>
        <p:nvGraphicFramePr>
          <p:cNvPr id="2" name="Table 1">
            <a:extLst>
              <a:ext uri="{FF2B5EF4-FFF2-40B4-BE49-F238E27FC236}">
                <a16:creationId xmlns:a16="http://schemas.microsoft.com/office/drawing/2014/main" id="{FCCB0232-5C07-418F-AD7A-E7770FBCCC99}"/>
              </a:ext>
            </a:extLst>
          </p:cNvPr>
          <p:cNvGraphicFramePr>
            <a:graphicFrameLocks noGrp="1"/>
          </p:cNvGraphicFramePr>
          <p:nvPr>
            <p:extLst>
              <p:ext uri="{D42A27DB-BD31-4B8C-83A1-F6EECF244321}">
                <p14:modId xmlns:p14="http://schemas.microsoft.com/office/powerpoint/2010/main" val="1475257580"/>
              </p:ext>
            </p:extLst>
          </p:nvPr>
        </p:nvGraphicFramePr>
        <p:xfrm>
          <a:off x="4032514" y="497594"/>
          <a:ext cx="7313149" cy="5820861"/>
        </p:xfrm>
        <a:graphic>
          <a:graphicData uri="http://schemas.openxmlformats.org/drawingml/2006/table">
            <a:tbl>
              <a:tblPr firstRow="1" firstCol="1" bandRow="1"/>
              <a:tblGrid>
                <a:gridCol w="2334791">
                  <a:extLst>
                    <a:ext uri="{9D8B030D-6E8A-4147-A177-3AD203B41FA5}">
                      <a16:colId xmlns:a16="http://schemas.microsoft.com/office/drawing/2014/main" val="2959645540"/>
                    </a:ext>
                  </a:extLst>
                </a:gridCol>
                <a:gridCol w="2457115">
                  <a:extLst>
                    <a:ext uri="{9D8B030D-6E8A-4147-A177-3AD203B41FA5}">
                      <a16:colId xmlns:a16="http://schemas.microsoft.com/office/drawing/2014/main" val="378737696"/>
                    </a:ext>
                  </a:extLst>
                </a:gridCol>
                <a:gridCol w="2521243">
                  <a:extLst>
                    <a:ext uri="{9D8B030D-6E8A-4147-A177-3AD203B41FA5}">
                      <a16:colId xmlns:a16="http://schemas.microsoft.com/office/drawing/2014/main" val="3284128984"/>
                    </a:ext>
                  </a:extLst>
                </a:gridCol>
              </a:tblGrid>
              <a:tr h="232244">
                <a:tc>
                  <a:txBody>
                    <a:bodyPr/>
                    <a:lstStyle/>
                    <a:p>
                      <a:pPr marL="0" marR="0" algn="ctr" fontAlgn="t">
                        <a:spcBef>
                          <a:spcPts val="0"/>
                        </a:spcBef>
                        <a:spcAft>
                          <a:spcPts val="0"/>
                        </a:spcAft>
                      </a:pPr>
                      <a:r>
                        <a:rPr lang="en-US" sz="1400" b="1" i="0" u="none" strike="noStrike">
                          <a:solidFill>
                            <a:srgbClr val="000000"/>
                          </a:solidFill>
                          <a:effectLst/>
                          <a:latin typeface="+mn-lt"/>
                          <a:ea typeface="MS Mincho" panose="02020609040205080304" pitchFamily="49" charset="-128"/>
                          <a:cs typeface="Times New Roman" panose="02020603050405020304" pitchFamily="18" charset="0"/>
                        </a:rPr>
                        <a:t>2018-2021</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ctr" fontAlgn="t">
                        <a:spcBef>
                          <a:spcPts val="0"/>
                        </a:spcBef>
                        <a:spcAft>
                          <a:spcPts val="0"/>
                        </a:spcAft>
                      </a:pPr>
                      <a:r>
                        <a:rPr lang="en-US" sz="1400" b="1" i="0" u="none" strike="noStrike">
                          <a:solidFill>
                            <a:srgbClr val="000000"/>
                          </a:solidFill>
                          <a:effectLst/>
                          <a:latin typeface="+mn-lt"/>
                          <a:ea typeface="MS Mincho" panose="02020609040205080304" pitchFamily="49" charset="-128"/>
                          <a:cs typeface="Times New Roman" panose="02020603050405020304" pitchFamily="18" charset="0"/>
                        </a:rPr>
                        <a:t>2019-2022</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ctr" fontAlgn="t">
                        <a:spcBef>
                          <a:spcPts val="0"/>
                        </a:spcBef>
                        <a:spcAft>
                          <a:spcPts val="0"/>
                        </a:spcAft>
                      </a:pPr>
                      <a:r>
                        <a:rPr lang="en-US" sz="1400" b="1" i="0" u="none" strike="noStrike">
                          <a:effectLst/>
                          <a:latin typeface="+mn-lt"/>
                          <a:ea typeface="MS Mincho" panose="02020609040205080304" pitchFamily="49" charset="-128"/>
                          <a:cs typeface="Times New Roman" panose="02020603050405020304" pitchFamily="18" charset="0"/>
                        </a:rPr>
                        <a:t>2020-2023</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80624031"/>
                  </a:ext>
                </a:extLst>
              </a:tr>
              <a:tr h="603091">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Brooke Barnes</a:t>
                      </a:r>
                      <a:endParaRPr lang="en-US" sz="1400" b="0" i="0" u="none" strike="noStrike">
                        <a:effectLst/>
                        <a:latin typeface="+mn-lt"/>
                      </a:endParaRPr>
                    </a:p>
                    <a:p>
                      <a:pPr marL="0" marR="0" algn="l" fontAlgn="t">
                        <a:spcBef>
                          <a:spcPts val="0"/>
                        </a:spcBef>
                        <a:spcAft>
                          <a:spcPts val="0"/>
                        </a:spcAft>
                      </a:pPr>
                      <a:r>
                        <a:rPr lang="en-US" sz="1400" b="0" i="0" u="none" strike="noStrike" kern="1200">
                          <a:solidFill>
                            <a:srgbClr val="000000"/>
                          </a:solidFill>
                          <a:effectLst/>
                          <a:latin typeface="+mn-lt"/>
                          <a:ea typeface="MS Mincho" panose="02020609040205080304" pitchFamily="49" charset="-128"/>
                          <a:cs typeface="Times New Roman" panose="02020603050405020304" pitchFamily="18" charset="0"/>
                        </a:rPr>
                        <a:t>Stantec </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Erik Clapp</a:t>
                      </a:r>
                      <a:endParaRPr lang="en-US" sz="1400" b="0" i="0" u="none" strike="noStrike">
                        <a:effectLst/>
                        <a:latin typeface="+mn-lt"/>
                      </a:endParaRPr>
                    </a:p>
                    <a:p>
                      <a:pPr marL="0" marR="0" algn="l" fontAlgn="t">
                        <a:spcBef>
                          <a:spcPts val="0"/>
                        </a:spcBef>
                        <a:spcAft>
                          <a:spcPts val="0"/>
                        </a:spcAft>
                      </a:pPr>
                      <a:r>
                        <a:rPr lang="en-US" sz="1400" b="0" i="0" u="none" strike="noStrike" kern="1200">
                          <a:solidFill>
                            <a:srgbClr val="000000"/>
                          </a:solidFill>
                          <a:effectLst/>
                          <a:latin typeface="+mn-lt"/>
                          <a:ea typeface="MS Mincho" panose="02020609040205080304" pitchFamily="49" charset="-128"/>
                          <a:cs typeface="Times New Roman" panose="02020603050405020304" pitchFamily="18" charset="0"/>
                        </a:rPr>
                        <a:t>Sevee &amp; Maher Engineers</a:t>
                      </a:r>
                      <a:endParaRPr lang="en-US" sz="1400" b="0" i="0" u="none" strike="noStrike">
                        <a:effectLst/>
                        <a:latin typeface="+mn-lt"/>
                      </a:endParaRPr>
                    </a:p>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 </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David Ertz</a:t>
                      </a:r>
                      <a:endParaRPr lang="en-US" sz="1400" b="0" i="0" u="none" strike="noStrike">
                        <a:effectLst/>
                        <a:latin typeface="+mn-lt"/>
                      </a:endParaRPr>
                    </a:p>
                    <a:p>
                      <a:pPr marL="0" marR="0" algn="l" fontAlgn="t">
                        <a:spcBef>
                          <a:spcPts val="0"/>
                        </a:spcBef>
                        <a:spcAft>
                          <a:spcPts val="0"/>
                        </a:spcAft>
                      </a:pPr>
                      <a:r>
                        <a:rPr lang="en-US" sz="1400" b="0" i="0" u="none" strike="noStrike" kern="1200">
                          <a:solidFill>
                            <a:srgbClr val="000000"/>
                          </a:solidFill>
                          <a:effectLst/>
                          <a:latin typeface="+mn-lt"/>
                          <a:ea typeface="MS Mincho" panose="02020609040205080304" pitchFamily="49" charset="-128"/>
                          <a:cs typeface="Times New Roman" panose="02020603050405020304" pitchFamily="18" charset="0"/>
                        </a:rPr>
                        <a:t>DBE Consulting</a:t>
                      </a:r>
                      <a:endParaRPr lang="en-US" sz="1400" b="0" i="0" u="none" strike="noStrike">
                        <a:effectLst/>
                        <a:latin typeface="+mn-lt"/>
                      </a:endParaRPr>
                    </a:p>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 </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47926365"/>
                  </a:ext>
                </a:extLst>
              </a:tr>
              <a:tr h="417668">
                <a:tc>
                  <a:txBody>
                    <a:bodyPr/>
                    <a:lstStyle/>
                    <a:p>
                      <a:pPr marL="0" marR="0" algn="l" fontAlgn="t">
                        <a:spcBef>
                          <a:spcPts val="0"/>
                        </a:spcBef>
                        <a:spcAft>
                          <a:spcPts val="0"/>
                        </a:spcAft>
                      </a:pPr>
                      <a:r>
                        <a:rPr lang="en-US" sz="1400" b="1" i="0" u="none" strike="noStrike" kern="1200" dirty="0">
                          <a:solidFill>
                            <a:srgbClr val="000000"/>
                          </a:solidFill>
                          <a:effectLst/>
                          <a:latin typeface="+mn-lt"/>
                          <a:ea typeface="MS Mincho" panose="02020609040205080304" pitchFamily="49" charset="-128"/>
                          <a:cs typeface="Times New Roman" panose="02020603050405020304" pitchFamily="18" charset="0"/>
                        </a:rPr>
                        <a:t>Bill Ferdinand </a:t>
                      </a:r>
                      <a:endParaRPr lang="en-US" sz="1400" b="0" i="0" u="none" strike="noStrike" dirty="0">
                        <a:effectLst/>
                        <a:latin typeface="+mn-lt"/>
                      </a:endParaRPr>
                    </a:p>
                    <a:p>
                      <a:pPr marL="0" marR="0" algn="l" fontAlgn="t">
                        <a:spcBef>
                          <a:spcPts val="0"/>
                        </a:spcBef>
                        <a:spcAft>
                          <a:spcPts val="0"/>
                        </a:spcAft>
                      </a:pPr>
                      <a: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t>Eaton Peabody </a:t>
                      </a: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John Carroll</a:t>
                      </a:r>
                      <a:endParaRPr lang="en-US" sz="1400" b="0" i="0" u="none" strike="noStrike">
                        <a:effectLst/>
                        <a:latin typeface="+mn-lt"/>
                      </a:endParaRPr>
                    </a:p>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 </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Becky Metivier</a:t>
                      </a:r>
                      <a:endParaRPr lang="en-US" sz="1400" b="0" i="0" u="none" strike="noStrike">
                        <a:effectLst/>
                        <a:latin typeface="+mn-lt"/>
                      </a:endParaRPr>
                    </a:p>
                    <a:p>
                      <a:pPr marL="0" marR="0" algn="l" fontAlgn="t">
                        <a:spcBef>
                          <a:spcPts val="0"/>
                        </a:spcBef>
                        <a:spcAft>
                          <a:spcPts val="0"/>
                        </a:spcAft>
                      </a:pPr>
                      <a:r>
                        <a:rPr lang="en-US" sz="1400" b="0" i="0" u="none" strike="noStrike" kern="1200">
                          <a:solidFill>
                            <a:srgbClr val="000000"/>
                          </a:solidFill>
                          <a:effectLst/>
                          <a:latin typeface="+mn-lt"/>
                          <a:ea typeface="MS Mincho" panose="02020609040205080304" pitchFamily="49" charset="-128"/>
                          <a:cs typeface="Times New Roman" panose="02020603050405020304" pitchFamily="18" charset="0"/>
                        </a:rPr>
                        <a:t>Tyler Technologies, Inc. </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46580045"/>
                  </a:ext>
                </a:extLst>
              </a:tr>
              <a:tr h="603091">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Tim Soley</a:t>
                      </a:r>
                      <a:endParaRPr lang="en-US" sz="1400" b="0" i="0" u="none" strike="noStrike">
                        <a:effectLst/>
                        <a:latin typeface="+mn-lt"/>
                      </a:endParaRPr>
                    </a:p>
                    <a:p>
                      <a:pPr marL="0" marR="0" algn="l" fontAlgn="t">
                        <a:spcBef>
                          <a:spcPts val="0"/>
                        </a:spcBef>
                        <a:spcAft>
                          <a:spcPts val="0"/>
                        </a:spcAft>
                      </a:pPr>
                      <a:r>
                        <a:rPr lang="en-US" sz="1400" b="0" i="0" u="none" strike="noStrike" kern="1200">
                          <a:solidFill>
                            <a:srgbClr val="000000"/>
                          </a:solidFill>
                          <a:effectLst/>
                          <a:latin typeface="+mn-lt"/>
                          <a:ea typeface="MS Mincho" panose="02020609040205080304" pitchFamily="49" charset="-128"/>
                          <a:cs typeface="Times New Roman" panose="02020603050405020304" pitchFamily="18" charset="0"/>
                        </a:rPr>
                        <a:t>East Brown Cow Management </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Phil Coupe</a:t>
                      </a:r>
                      <a:endParaRPr lang="en-US" sz="1400" b="0" i="0" u="none" strike="noStrike">
                        <a:effectLst/>
                        <a:latin typeface="+mn-lt"/>
                      </a:endParaRPr>
                    </a:p>
                    <a:p>
                      <a:pPr marL="0" marR="0" algn="l" fontAlgn="t">
                        <a:spcBef>
                          <a:spcPts val="0"/>
                        </a:spcBef>
                        <a:spcAft>
                          <a:spcPts val="0"/>
                        </a:spcAft>
                      </a:pPr>
                      <a:r>
                        <a:rPr lang="en-US" sz="1400" b="0" i="0" u="none" strike="noStrike" kern="1200">
                          <a:solidFill>
                            <a:srgbClr val="000000"/>
                          </a:solidFill>
                          <a:effectLst/>
                          <a:latin typeface="+mn-lt"/>
                          <a:ea typeface="MS Mincho" panose="02020609040205080304" pitchFamily="49" charset="-128"/>
                          <a:cs typeface="Times New Roman" panose="02020603050405020304" pitchFamily="18" charset="0"/>
                        </a:rPr>
                        <a:t>ReVision Energy</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l" fontAlgn="t">
                        <a:spcBef>
                          <a:spcPts val="0"/>
                        </a:spcBef>
                        <a:spcAft>
                          <a:spcPts val="0"/>
                        </a:spcAft>
                      </a:pPr>
                      <a:r>
                        <a:rPr lang="en-US" sz="1400" b="1" i="0" u="none" strike="noStrike" kern="1200" dirty="0">
                          <a:solidFill>
                            <a:srgbClr val="000000"/>
                          </a:solidFill>
                          <a:effectLst/>
                          <a:latin typeface="+mn-lt"/>
                          <a:ea typeface="MS Mincho" panose="02020609040205080304" pitchFamily="49" charset="-128"/>
                          <a:cs typeface="Times New Roman" panose="02020603050405020304" pitchFamily="18" charset="0"/>
                        </a:rPr>
                        <a:t>Sarah Watts</a:t>
                      </a:r>
                      <a:endParaRPr lang="en-US" sz="1400" b="0" i="0" u="none" strike="noStrike" dirty="0">
                        <a:effectLst/>
                        <a:latin typeface="+mn-lt"/>
                      </a:endParaRPr>
                    </a:p>
                    <a:p>
                      <a:pPr marL="0" marR="0" algn="l" fontAlgn="t">
                        <a:spcBef>
                          <a:spcPts val="0"/>
                        </a:spcBef>
                        <a:spcAft>
                          <a:spcPts val="0"/>
                        </a:spcAft>
                      </a:pPr>
                      <a: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t>Tetra Tech </a:t>
                      </a:r>
                      <a:b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b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94159185"/>
                  </a:ext>
                </a:extLst>
              </a:tr>
              <a:tr h="603091">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Elizabeth Swain</a:t>
                      </a:r>
                      <a:endParaRPr lang="en-US" sz="1400" b="0" i="0" u="none" strike="noStrike">
                        <a:effectLst/>
                        <a:latin typeface="+mn-lt"/>
                      </a:endParaRPr>
                    </a:p>
                    <a:p>
                      <a:pPr marL="0" marR="0" algn="l" fontAlgn="t">
                        <a:spcBef>
                          <a:spcPts val="0"/>
                        </a:spcBef>
                        <a:spcAft>
                          <a:spcPts val="0"/>
                        </a:spcAft>
                      </a:pPr>
                      <a:r>
                        <a:rPr lang="en-US" sz="1400" b="0" i="0" u="none" strike="noStrike" kern="1200">
                          <a:solidFill>
                            <a:srgbClr val="000000"/>
                          </a:solidFill>
                          <a:effectLst/>
                          <a:latin typeface="+mn-lt"/>
                          <a:ea typeface="MS Mincho" panose="02020609040205080304" pitchFamily="49" charset="-128"/>
                          <a:cs typeface="Times New Roman" panose="02020603050405020304" pitchFamily="18" charset="0"/>
                        </a:rPr>
                        <a:t>POWER Engineers </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l" fontAlgn="t">
                        <a:spcBef>
                          <a:spcPts val="0"/>
                        </a:spcBef>
                        <a:spcAft>
                          <a:spcPts val="0"/>
                        </a:spcAft>
                      </a:pPr>
                      <a:r>
                        <a:rPr lang="en-US" sz="1400" b="1" i="0" u="none" strike="noStrike">
                          <a:solidFill>
                            <a:srgbClr val="000000"/>
                          </a:solidFill>
                          <a:effectLst/>
                          <a:latin typeface="+mn-lt"/>
                          <a:ea typeface="MS Mincho" panose="02020609040205080304" pitchFamily="49" charset="-128"/>
                          <a:cs typeface="Times New Roman" panose="02020603050405020304" pitchFamily="18" charset="0"/>
                        </a:rPr>
                        <a:t>Thomas Eschner </a:t>
                      </a:r>
                      <a:endParaRPr lang="en-US" sz="1400" b="0" i="0" u="none" strike="noStrike">
                        <a:effectLst/>
                        <a:latin typeface="+mn-lt"/>
                      </a:endParaRPr>
                    </a:p>
                    <a:p>
                      <a:pPr marL="0" marR="0" algn="l" fontAlgn="t">
                        <a:spcBef>
                          <a:spcPts val="0"/>
                        </a:spcBef>
                        <a:spcAft>
                          <a:spcPts val="0"/>
                        </a:spcAft>
                      </a:pPr>
                      <a:r>
                        <a:rPr lang="en-US" sz="1400" b="0" i="0" u="none" strike="noStrike">
                          <a:solidFill>
                            <a:srgbClr val="000000"/>
                          </a:solidFill>
                          <a:effectLst/>
                          <a:latin typeface="+mn-lt"/>
                          <a:ea typeface="MS Mincho" panose="02020609040205080304" pitchFamily="49" charset="-128"/>
                          <a:cs typeface="Times New Roman" panose="02020603050405020304" pitchFamily="18" charset="0"/>
                        </a:rPr>
                        <a:t>TRC</a:t>
                      </a:r>
                      <a:br>
                        <a:rPr lang="en-US" sz="1400" b="0" i="0" u="none" strike="noStrike">
                          <a:solidFill>
                            <a:srgbClr val="000000"/>
                          </a:solidFill>
                          <a:effectLst/>
                          <a:latin typeface="+mn-lt"/>
                          <a:ea typeface="MS Mincho" panose="02020609040205080304" pitchFamily="49" charset="-128"/>
                          <a:cs typeface="Times New Roman" panose="02020603050405020304" pitchFamily="18" charset="0"/>
                        </a:rPr>
                      </a:b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l" fontAlgn="t">
                        <a:spcBef>
                          <a:spcPts val="0"/>
                        </a:spcBef>
                        <a:spcAft>
                          <a:spcPts val="0"/>
                        </a:spcAft>
                      </a:pPr>
                      <a:r>
                        <a:rPr lang="en-US" sz="1400" b="1" i="0" u="none" strike="noStrike" kern="1200" dirty="0">
                          <a:solidFill>
                            <a:srgbClr val="000000"/>
                          </a:solidFill>
                          <a:effectLst/>
                          <a:latin typeface="+mn-lt"/>
                          <a:ea typeface="MS Mincho" panose="02020609040205080304" pitchFamily="49" charset="-128"/>
                          <a:cs typeface="Times New Roman" panose="02020603050405020304" pitchFamily="18" charset="0"/>
                        </a:rPr>
                        <a:t>Sarah Tracy</a:t>
                      </a:r>
                      <a:endParaRPr lang="en-US" sz="1400" b="0" i="0" u="none" strike="noStrike" dirty="0">
                        <a:effectLst/>
                        <a:latin typeface="+mn-lt"/>
                      </a:endParaRPr>
                    </a:p>
                    <a:p>
                      <a:pPr marL="0" marR="0" algn="l" fontAlgn="t">
                        <a:spcBef>
                          <a:spcPts val="0"/>
                        </a:spcBef>
                        <a:spcAft>
                          <a:spcPts val="0"/>
                        </a:spcAft>
                      </a:pPr>
                      <a: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t>Pierce Atwood</a:t>
                      </a:r>
                      <a:b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b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95038756"/>
                  </a:ext>
                </a:extLst>
              </a:tr>
              <a:tr h="603091">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Steve Westra</a:t>
                      </a:r>
                      <a:endParaRPr lang="en-US" sz="1400" b="0" i="0" u="none" strike="noStrike">
                        <a:effectLst/>
                        <a:latin typeface="+mn-lt"/>
                      </a:endParaRPr>
                    </a:p>
                    <a:p>
                      <a:pPr marL="0" marR="0" algn="l" fontAlgn="t">
                        <a:spcBef>
                          <a:spcPts val="0"/>
                        </a:spcBef>
                        <a:spcAft>
                          <a:spcPts val="0"/>
                        </a:spcAft>
                      </a:pPr>
                      <a:r>
                        <a:rPr lang="en-US" sz="1400" b="0" i="0" u="none" strike="noStrike" kern="1200">
                          <a:solidFill>
                            <a:srgbClr val="000000"/>
                          </a:solidFill>
                          <a:effectLst/>
                          <a:latin typeface="+mn-lt"/>
                          <a:ea typeface="MS Mincho" panose="02020609040205080304" pitchFamily="49" charset="-128"/>
                          <a:cs typeface="Times New Roman" panose="02020603050405020304" pitchFamily="18" charset="0"/>
                        </a:rPr>
                        <a:t>CACI Inc.</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Michael Stoddard</a:t>
                      </a:r>
                      <a:endParaRPr lang="en-US" sz="1400" b="0" i="0" u="none" strike="noStrike">
                        <a:effectLst/>
                        <a:latin typeface="+mn-lt"/>
                      </a:endParaRPr>
                    </a:p>
                    <a:p>
                      <a:pPr marL="0" marR="0" algn="l" fontAlgn="t">
                        <a:spcBef>
                          <a:spcPts val="0"/>
                        </a:spcBef>
                        <a:spcAft>
                          <a:spcPts val="0"/>
                        </a:spcAft>
                      </a:pPr>
                      <a:r>
                        <a:rPr lang="en-US" sz="1400" b="0" i="0" u="none" strike="noStrike" kern="1200">
                          <a:solidFill>
                            <a:srgbClr val="000000"/>
                          </a:solidFill>
                          <a:effectLst/>
                          <a:latin typeface="+mn-lt"/>
                          <a:ea typeface="MS Mincho" panose="02020609040205080304" pitchFamily="49" charset="-128"/>
                          <a:cs typeface="Times New Roman" panose="02020603050405020304" pitchFamily="18" charset="0"/>
                        </a:rPr>
                        <a:t>Efficiency Maine</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l" fontAlgn="t">
                        <a:spcBef>
                          <a:spcPts val="0"/>
                        </a:spcBef>
                        <a:spcAft>
                          <a:spcPts val="0"/>
                        </a:spcAft>
                      </a:pPr>
                      <a:r>
                        <a:rPr lang="en-US" sz="1400" b="1" i="0" u="none" strike="noStrike" kern="1200" dirty="0">
                          <a:solidFill>
                            <a:srgbClr val="000000"/>
                          </a:solidFill>
                          <a:effectLst/>
                          <a:latin typeface="+mn-lt"/>
                          <a:ea typeface="MS Mincho" panose="02020609040205080304" pitchFamily="49" charset="-128"/>
                          <a:cs typeface="Times New Roman" panose="02020603050405020304" pitchFamily="18" charset="0"/>
                        </a:rPr>
                        <a:t>Laney Brown</a:t>
                      </a:r>
                      <a:endParaRPr lang="en-US" sz="1400" b="0" i="0" u="none" strike="noStrike" dirty="0">
                        <a:effectLst/>
                        <a:latin typeface="+mn-lt"/>
                      </a:endParaRPr>
                    </a:p>
                    <a:p>
                      <a:pPr marL="0" marR="0" algn="l" fontAlgn="t">
                        <a:spcBef>
                          <a:spcPts val="0"/>
                        </a:spcBef>
                        <a:spcAft>
                          <a:spcPts val="0"/>
                        </a:spcAft>
                      </a:pPr>
                      <a: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t>Avangrid </a:t>
                      </a:r>
                      <a:b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b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9500482"/>
                  </a:ext>
                </a:extLst>
              </a:tr>
              <a:tr h="603091">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Chris Rauscher</a:t>
                      </a:r>
                      <a:b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br>
                      <a:r>
                        <a:rPr lang="en-US" sz="1400" b="0" i="0" u="none" strike="noStrike" kern="1200">
                          <a:solidFill>
                            <a:srgbClr val="000000"/>
                          </a:solidFill>
                          <a:effectLst/>
                          <a:latin typeface="+mn-lt"/>
                          <a:ea typeface="MS Mincho" panose="02020609040205080304" pitchFamily="49" charset="-128"/>
                          <a:cs typeface="Times New Roman" panose="02020603050405020304" pitchFamily="18" charset="0"/>
                        </a:rPr>
                        <a:t>SunRun</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Jeff Marks</a:t>
                      </a:r>
                      <a:endParaRPr lang="en-US" sz="1400" b="0" i="0" u="none" strike="noStrike">
                        <a:effectLst/>
                        <a:latin typeface="+mn-lt"/>
                      </a:endParaRPr>
                    </a:p>
                    <a:p>
                      <a:pPr marL="0" marR="0" algn="l" fontAlgn="t">
                        <a:spcBef>
                          <a:spcPts val="0"/>
                        </a:spcBef>
                        <a:spcAft>
                          <a:spcPts val="0"/>
                        </a:spcAft>
                      </a:pPr>
                      <a:r>
                        <a:rPr lang="en-US" sz="1400" b="0" i="0" u="none" strike="noStrike" kern="1200">
                          <a:solidFill>
                            <a:srgbClr val="000000"/>
                          </a:solidFill>
                          <a:effectLst/>
                          <a:latin typeface="+mn-lt"/>
                          <a:ea typeface="MS Mincho" panose="02020609040205080304" pitchFamily="49" charset="-128"/>
                          <a:cs typeface="Times New Roman" panose="02020603050405020304" pitchFamily="18" charset="0"/>
                        </a:rPr>
                        <a:t>Acadia Center</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l" fontAlgn="t">
                        <a:spcBef>
                          <a:spcPts val="0"/>
                        </a:spcBef>
                        <a:spcAft>
                          <a:spcPts val="0"/>
                        </a:spcAft>
                      </a:pPr>
                      <a:r>
                        <a:rPr lang="en-US" sz="1400" b="1" i="0" u="none" strike="noStrike" kern="1200" dirty="0">
                          <a:solidFill>
                            <a:srgbClr val="000000"/>
                          </a:solidFill>
                          <a:effectLst/>
                          <a:latin typeface="+mn-lt"/>
                          <a:ea typeface="MS Mincho" panose="02020609040205080304" pitchFamily="49" charset="-128"/>
                          <a:cs typeface="Times New Roman" panose="02020603050405020304" pitchFamily="18" charset="0"/>
                        </a:rPr>
                        <a:t>Paul Williamson</a:t>
                      </a:r>
                      <a:endParaRPr lang="en-US" sz="1400" b="0" i="0" u="none" strike="noStrike" dirty="0">
                        <a:effectLst/>
                        <a:latin typeface="+mn-lt"/>
                      </a:endParaRPr>
                    </a:p>
                    <a:p>
                      <a:pPr marL="0" marR="0" algn="l" fontAlgn="t">
                        <a:spcBef>
                          <a:spcPts val="0"/>
                        </a:spcBef>
                        <a:spcAft>
                          <a:spcPts val="0"/>
                        </a:spcAft>
                      </a:pPr>
                      <a: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t>Walden Renewables </a:t>
                      </a:r>
                      <a:b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b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88685681"/>
                  </a:ext>
                </a:extLst>
              </a:tr>
              <a:tr h="603091">
                <a:tc>
                  <a:txBody>
                    <a:bodyPr/>
                    <a:lstStyle/>
                    <a:p>
                      <a:pPr marL="0" marR="0" algn="l" fontAlgn="t">
                        <a:spcBef>
                          <a:spcPts val="0"/>
                        </a:spcBef>
                        <a:spcAft>
                          <a:spcPts val="0"/>
                        </a:spcAft>
                      </a:pPr>
                      <a:r>
                        <a:rPr lang="en-US" sz="1400" b="1" i="0" u="none" strike="noStrike" kern="1200" dirty="0">
                          <a:solidFill>
                            <a:srgbClr val="000000"/>
                          </a:solidFill>
                          <a:effectLst/>
                          <a:latin typeface="+mn-lt"/>
                          <a:ea typeface="MS Mincho" panose="02020609040205080304" pitchFamily="49" charset="-128"/>
                          <a:cs typeface="Times New Roman" panose="02020603050405020304" pitchFamily="18" charset="0"/>
                        </a:rPr>
                        <a:t>Benji Borowski</a:t>
                      </a:r>
                      <a:br>
                        <a:rPr lang="en-US" sz="1400" b="1" i="0" u="none" strike="noStrike" kern="1200" dirty="0">
                          <a:solidFill>
                            <a:srgbClr val="000000"/>
                          </a:solidFill>
                          <a:effectLst/>
                          <a:latin typeface="+mn-lt"/>
                          <a:ea typeface="MS Mincho" panose="02020609040205080304" pitchFamily="49" charset="-128"/>
                          <a:cs typeface="Times New Roman" panose="02020603050405020304" pitchFamily="18" charset="0"/>
                        </a:rPr>
                      </a:br>
                      <a: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t>Preti Flaherty</a:t>
                      </a: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 </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l" fontAlgn="t">
                        <a:spcBef>
                          <a:spcPts val="0"/>
                        </a:spcBef>
                        <a:spcAft>
                          <a:spcPts val="0"/>
                        </a:spcAft>
                      </a:pP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02757075"/>
                  </a:ext>
                </a:extLst>
              </a:tr>
              <a:tr h="417668">
                <a:tc>
                  <a:txBody>
                    <a:bodyPr/>
                    <a:lstStyle/>
                    <a:p>
                      <a:pPr marL="0" marR="0" algn="l" fontAlgn="t">
                        <a:spcBef>
                          <a:spcPts val="0"/>
                        </a:spcBef>
                        <a:spcAft>
                          <a:spcPts val="0"/>
                        </a:spcAft>
                      </a:pPr>
                      <a:r>
                        <a:rPr lang="en-US" sz="1400" b="1" i="0" u="none" strike="noStrike" kern="1200" dirty="0">
                          <a:solidFill>
                            <a:srgbClr val="000000"/>
                          </a:solidFill>
                          <a:effectLst/>
                          <a:latin typeface="+mn-lt"/>
                          <a:ea typeface="MS Mincho" panose="02020609040205080304" pitchFamily="49" charset="-128"/>
                          <a:cs typeface="Times New Roman" panose="02020603050405020304" pitchFamily="18" charset="0"/>
                        </a:rPr>
                        <a:t>*Jeff Thaler</a:t>
                      </a:r>
                      <a:endParaRPr lang="en-US" sz="1400" b="0" i="0" u="none" strike="noStrike" dirty="0">
                        <a:effectLst/>
                        <a:latin typeface="+mn-lt"/>
                      </a:endParaRPr>
                    </a:p>
                    <a:p>
                      <a:pPr marL="0" marR="0" algn="l" fontAlgn="t">
                        <a:spcBef>
                          <a:spcPts val="0"/>
                        </a:spcBef>
                        <a:spcAft>
                          <a:spcPts val="0"/>
                        </a:spcAft>
                      </a:pPr>
                      <a: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t>University of Maine </a:t>
                      </a: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l" fontAlgn="t">
                        <a:spcBef>
                          <a:spcPts val="0"/>
                        </a:spcBef>
                        <a:spcAft>
                          <a:spcPts val="0"/>
                        </a:spcAft>
                      </a:pP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l" fontAlgn="t">
                        <a:spcBef>
                          <a:spcPts val="0"/>
                        </a:spcBef>
                        <a:spcAft>
                          <a:spcPts val="0"/>
                        </a:spcAft>
                      </a:pP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34714817"/>
                  </a:ext>
                </a:extLst>
              </a:tr>
              <a:tr h="417668">
                <a:tc>
                  <a:txBody>
                    <a:bodyPr/>
                    <a:lstStyle/>
                    <a:p>
                      <a:pPr marL="0" marR="0" algn="l" fontAlgn="t">
                        <a:spcBef>
                          <a:spcPts val="0"/>
                        </a:spcBef>
                        <a:spcAft>
                          <a:spcPts val="0"/>
                        </a:spcAft>
                      </a:pPr>
                      <a:r>
                        <a:rPr lang="en-US" sz="1400" b="1" i="0" u="none" strike="noStrike" kern="1200" dirty="0">
                          <a:solidFill>
                            <a:srgbClr val="000000"/>
                          </a:solidFill>
                          <a:effectLst/>
                          <a:latin typeface="+mn-lt"/>
                          <a:ea typeface="MS Mincho" panose="02020609040205080304" pitchFamily="49" charset="-128"/>
                          <a:cs typeface="Times New Roman" panose="02020603050405020304" pitchFamily="18" charset="0"/>
                        </a:rPr>
                        <a:t>*John Ferland</a:t>
                      </a:r>
                      <a:endParaRPr lang="en-US" sz="1400" b="0" i="0" u="none" strike="noStrike" dirty="0">
                        <a:effectLst/>
                        <a:latin typeface="+mn-lt"/>
                      </a:endParaRPr>
                    </a:p>
                    <a:p>
                      <a:pPr marL="0" marR="0" algn="l" fontAlgn="t">
                        <a:spcBef>
                          <a:spcPts val="0"/>
                        </a:spcBef>
                        <a:spcAft>
                          <a:spcPts val="0"/>
                        </a:spcAft>
                      </a:pPr>
                      <a: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t>ORPC</a:t>
                      </a: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l" fontAlgn="t">
                        <a:spcBef>
                          <a:spcPts val="0"/>
                        </a:spcBef>
                        <a:spcAft>
                          <a:spcPts val="0"/>
                        </a:spcAft>
                      </a:pP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l" fontAlgn="t">
                        <a:spcBef>
                          <a:spcPts val="0"/>
                        </a:spcBef>
                        <a:spcAft>
                          <a:spcPts val="0"/>
                        </a:spcAft>
                      </a:pP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71558476"/>
                  </a:ext>
                </a:extLst>
              </a:tr>
              <a:tr h="417668">
                <a:tc>
                  <a:txBody>
                    <a:bodyPr/>
                    <a:lstStyle/>
                    <a:p>
                      <a:pPr marL="0" marR="0" algn="l" fontAlgn="t">
                        <a:spcBef>
                          <a:spcPts val="0"/>
                        </a:spcBef>
                        <a:spcAft>
                          <a:spcPts val="0"/>
                        </a:spcAft>
                      </a:pPr>
                      <a:r>
                        <a:rPr lang="en-US" sz="1400" b="1" i="0" u="none" strike="noStrike" kern="1200" dirty="0">
                          <a:solidFill>
                            <a:srgbClr val="000000"/>
                          </a:solidFill>
                          <a:effectLst/>
                          <a:latin typeface="+mn-lt"/>
                          <a:ea typeface="MS Mincho" panose="02020609040205080304" pitchFamily="49" charset="-128"/>
                          <a:cs typeface="Times New Roman" panose="02020603050405020304" pitchFamily="18" charset="0"/>
                        </a:rPr>
                        <a:t>*Jim Katsiaficas</a:t>
                      </a:r>
                      <a:endParaRPr lang="en-US" sz="1400" b="0" i="0" u="none" strike="noStrike" dirty="0">
                        <a:effectLst/>
                        <a:latin typeface="+mn-lt"/>
                      </a:endParaRPr>
                    </a:p>
                    <a:p>
                      <a:pPr marL="0" marR="0" algn="l" fontAlgn="t">
                        <a:spcBef>
                          <a:spcPts val="0"/>
                        </a:spcBef>
                        <a:spcAft>
                          <a:spcPts val="0"/>
                        </a:spcAft>
                      </a:pPr>
                      <a:r>
                        <a:rPr lang="en-US" sz="1400" b="0" i="0" u="none" strike="noStrike" kern="1200" dirty="0">
                          <a:solidFill>
                            <a:srgbClr val="000000"/>
                          </a:solidFill>
                          <a:effectLst/>
                          <a:latin typeface="+mn-lt"/>
                          <a:ea typeface="MS Mincho" panose="02020609040205080304" pitchFamily="49" charset="-128"/>
                          <a:cs typeface="Times New Roman" panose="02020603050405020304" pitchFamily="18" charset="0"/>
                        </a:rPr>
                        <a:t>Perkins Thompson </a:t>
                      </a: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l" fontAlgn="t">
                        <a:spcBef>
                          <a:spcPts val="0"/>
                        </a:spcBef>
                        <a:spcAft>
                          <a:spcPts val="0"/>
                        </a:spcAft>
                      </a:pPr>
                      <a:r>
                        <a:rPr lang="en-US" sz="1400" b="1" i="0" u="none" strike="noStrike" kern="1200">
                          <a:solidFill>
                            <a:srgbClr val="000000"/>
                          </a:solidFill>
                          <a:effectLst/>
                          <a:latin typeface="+mn-lt"/>
                          <a:ea typeface="MS Mincho" panose="02020609040205080304" pitchFamily="49" charset="-128"/>
                          <a:cs typeface="Times New Roman" panose="02020603050405020304" pitchFamily="18" charset="0"/>
                        </a:rPr>
                        <a:t> </a:t>
                      </a:r>
                      <a:endParaRPr lang="en-US" sz="1400" b="0" i="0" u="none" strike="noStrike">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l" fontAlgn="t">
                        <a:spcBef>
                          <a:spcPts val="0"/>
                        </a:spcBef>
                        <a:spcAft>
                          <a:spcPts val="0"/>
                        </a:spcAft>
                      </a:pPr>
                      <a:endParaRPr lang="en-US" sz="1400" b="0" i="0" u="none" strike="noStrike" dirty="0">
                        <a:effectLst/>
                        <a:latin typeface="+mn-lt"/>
                      </a:endParaRPr>
                    </a:p>
                  </a:txBody>
                  <a:tcPr marL="62591" marR="62591" marT="86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60545421"/>
                  </a:ext>
                </a:extLst>
              </a:tr>
            </a:tbl>
          </a:graphicData>
        </a:graphic>
      </p:graphicFrame>
    </p:spTree>
    <p:extLst>
      <p:ext uri="{BB962C8B-B14F-4D97-AF65-F5344CB8AC3E}">
        <p14:creationId xmlns:p14="http://schemas.microsoft.com/office/powerpoint/2010/main" val="3742571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C06F3E-0984-41C7-8D9F-CC12BBB1F155}"/>
              </a:ext>
            </a:extLst>
          </p:cNvPr>
          <p:cNvSpPr>
            <a:spLocks noGrp="1"/>
          </p:cNvSpPr>
          <p:nvPr>
            <p:ph idx="1"/>
          </p:nvPr>
        </p:nvSpPr>
        <p:spPr>
          <a:xfrm>
            <a:off x="1039529" y="1451296"/>
            <a:ext cx="10212404" cy="4983060"/>
          </a:xfrm>
        </p:spPr>
        <p:txBody>
          <a:bodyPr numCol="1">
            <a:normAutofit/>
          </a:bodyPr>
          <a:lstStyle/>
          <a:p>
            <a:pPr marL="0" indent="0">
              <a:buNone/>
            </a:pPr>
            <a:r>
              <a:rPr lang="en-US" sz="2000" b="1" dirty="0">
                <a:cs typeface="Calibri" panose="020F0502020204030204" pitchFamily="34" charset="0"/>
              </a:rPr>
              <a:t>E2Tech Board Members Up for Renewal - 3 Year Term:</a:t>
            </a:r>
            <a:endParaRPr lang="en-US" sz="2000" dirty="0">
              <a:cs typeface="Calibri" panose="020F0502020204030204" pitchFamily="34" charset="0"/>
            </a:endParaRPr>
          </a:p>
          <a:p>
            <a:pPr fontAlgn="t"/>
            <a:r>
              <a:rPr lang="en-US" sz="2000" dirty="0"/>
              <a:t>David Ertz - DBE Consulting</a:t>
            </a:r>
          </a:p>
          <a:p>
            <a:pPr fontAlgn="t"/>
            <a:r>
              <a:rPr lang="en-US" sz="2000" dirty="0"/>
              <a:t>Becky Metivier - Tyler Technologies Inc</a:t>
            </a:r>
          </a:p>
          <a:p>
            <a:pPr>
              <a:buFont typeface="Arial" panose="020B0604020202020204" pitchFamily="34" charset="0"/>
              <a:buChar char="•"/>
            </a:pPr>
            <a:r>
              <a:rPr lang="en-US" sz="2000" dirty="0">
                <a:cs typeface="Calibri" panose="020F0502020204030204" pitchFamily="34" charset="0"/>
              </a:rPr>
              <a:t>Sarah Watts - Tetra Tech</a:t>
            </a:r>
          </a:p>
          <a:p>
            <a:r>
              <a:rPr lang="en-US" sz="2000" dirty="0">
                <a:cs typeface="Calibri" panose="020F0502020204030204" pitchFamily="34" charset="0"/>
              </a:rPr>
              <a:t>Sarah Tracy - Pierce Atwood</a:t>
            </a:r>
          </a:p>
          <a:p>
            <a:r>
              <a:rPr lang="en-US" sz="2000" dirty="0">
                <a:cs typeface="Calibri" panose="020F0502020204030204" pitchFamily="34" charset="0"/>
              </a:rPr>
              <a:t>Laney Brown - Avangrid</a:t>
            </a:r>
          </a:p>
          <a:p>
            <a:r>
              <a:rPr lang="en-US" sz="2000" dirty="0">
                <a:cs typeface="Calibri" panose="020F0502020204030204" pitchFamily="34" charset="0"/>
              </a:rPr>
              <a:t>Paul Williamson - Walden Renewables</a:t>
            </a:r>
            <a:endParaRPr lang="en-US" sz="2000" dirty="0"/>
          </a:p>
          <a:p>
            <a:pPr marL="0" indent="0" fontAlgn="t">
              <a:buNone/>
            </a:pPr>
            <a:endParaRPr lang="en-US" sz="2000" b="1" dirty="0"/>
          </a:p>
          <a:p>
            <a:pPr marL="0" indent="0" fontAlgn="t">
              <a:buNone/>
            </a:pPr>
            <a:r>
              <a:rPr lang="en-US" sz="2000" b="1" dirty="0"/>
              <a:t>E2Tech Board Members Up for Renewal - 1 Year Term:</a:t>
            </a:r>
          </a:p>
          <a:p>
            <a:pPr fontAlgn="t"/>
            <a:r>
              <a:rPr lang="en-US" sz="2000" dirty="0"/>
              <a:t>John Ferland - ORPC</a:t>
            </a:r>
          </a:p>
          <a:p>
            <a:pPr fontAlgn="t"/>
            <a:r>
              <a:rPr lang="en-US" sz="2000" dirty="0"/>
              <a:t>Jim Katsiaficas - Perkins Thompson</a:t>
            </a:r>
          </a:p>
          <a:p>
            <a:r>
              <a:rPr lang="en-US" sz="2000" dirty="0">
                <a:cs typeface="Calibri" panose="020F0502020204030204" pitchFamily="34" charset="0"/>
              </a:rPr>
              <a:t>Jeff Thaler - University of Maine</a:t>
            </a:r>
          </a:p>
          <a:p>
            <a:pPr lvl="1"/>
            <a:endParaRPr lang="en-US" sz="1400" dirty="0">
              <a:cs typeface="Calibri" panose="020F0502020204030204" pitchFamily="34" charset="0"/>
            </a:endParaRPr>
          </a:p>
        </p:txBody>
      </p:sp>
      <p:sp>
        <p:nvSpPr>
          <p:cNvPr id="4" name="TextBox 3">
            <a:extLst>
              <a:ext uri="{FF2B5EF4-FFF2-40B4-BE49-F238E27FC236}">
                <a16:creationId xmlns:a16="http://schemas.microsoft.com/office/drawing/2014/main" id="{B6EF8B81-56E6-4E43-B240-7F6F5C3B5512}"/>
              </a:ext>
            </a:extLst>
          </p:cNvPr>
          <p:cNvSpPr txBox="1"/>
          <p:nvPr/>
        </p:nvSpPr>
        <p:spPr>
          <a:xfrm>
            <a:off x="940068" y="489485"/>
            <a:ext cx="10311866" cy="707886"/>
          </a:xfrm>
          <a:prstGeom prst="rect">
            <a:avLst/>
          </a:prstGeom>
          <a:noFill/>
        </p:spPr>
        <p:txBody>
          <a:bodyPr wrap="square" rtlCol="0">
            <a:spAutoFit/>
          </a:bodyPr>
          <a:lstStyle/>
          <a:p>
            <a:pPr algn="ctr"/>
            <a:r>
              <a:rPr lang="en-US" sz="4000" b="1" dirty="0">
                <a:solidFill>
                  <a:srgbClr val="01B7F1"/>
                </a:solidFill>
                <a:latin typeface="Calibri" panose="020F0502020204030204" pitchFamily="34" charset="0"/>
                <a:cs typeface="Calibri" panose="020F0502020204030204" pitchFamily="34" charset="0"/>
              </a:rPr>
              <a:t>E2Tech Member Vote</a:t>
            </a:r>
            <a:endParaRPr lang="en-US" sz="3500" b="1" dirty="0">
              <a:solidFill>
                <a:srgbClr val="01B7F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8922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73822C-6AB7-40FA-9DCB-0B1C5EA52C59}"/>
              </a:ext>
            </a:extLst>
          </p:cNvPr>
          <p:cNvSpPr/>
          <p:nvPr/>
        </p:nvSpPr>
        <p:spPr>
          <a:xfrm>
            <a:off x="1" y="0"/>
            <a:ext cx="484720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FC1B63-E191-4D47-A22F-A9384BDA8E81}"/>
              </a:ext>
            </a:extLst>
          </p:cNvPr>
          <p:cNvSpPr>
            <a:spLocks noGrp="1"/>
          </p:cNvSpPr>
          <p:nvPr>
            <p:ph type="title"/>
          </p:nvPr>
        </p:nvSpPr>
        <p:spPr>
          <a:xfrm>
            <a:off x="762000" y="559678"/>
            <a:ext cx="3567915" cy="4952492"/>
          </a:xfrm>
        </p:spPr>
        <p:txBody>
          <a:bodyPr>
            <a:normAutofit/>
          </a:bodyPr>
          <a:lstStyle/>
          <a:p>
            <a:r>
              <a:rPr lang="en-US">
                <a:solidFill>
                  <a:schemeClr val="bg1"/>
                </a:solidFill>
              </a:rPr>
              <a:t>Agenda</a:t>
            </a:r>
          </a:p>
        </p:txBody>
      </p:sp>
      <p:graphicFrame>
        <p:nvGraphicFramePr>
          <p:cNvPr id="5" name="Content Placeholder 2">
            <a:extLst>
              <a:ext uri="{FF2B5EF4-FFF2-40B4-BE49-F238E27FC236}">
                <a16:creationId xmlns:a16="http://schemas.microsoft.com/office/drawing/2014/main" id="{6B2A4EF7-6613-4FED-A286-A082E4C140BD}"/>
              </a:ext>
            </a:extLst>
          </p:cNvPr>
          <p:cNvGraphicFramePr>
            <a:graphicFrameLocks noGrp="1"/>
          </p:cNvGraphicFramePr>
          <p:nvPr>
            <p:ph idx="1"/>
            <p:extLst>
              <p:ext uri="{D42A27DB-BD31-4B8C-83A1-F6EECF244321}">
                <p14:modId xmlns:p14="http://schemas.microsoft.com/office/powerpoint/2010/main" val="4270647933"/>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Rounded Corners 9">
            <a:extLst>
              <a:ext uri="{FF2B5EF4-FFF2-40B4-BE49-F238E27FC236}">
                <a16:creationId xmlns:a16="http://schemas.microsoft.com/office/drawing/2014/main" id="{BA6CE955-4407-4D2F-9C93-E211775C8D92}"/>
              </a:ext>
            </a:extLst>
          </p:cNvPr>
          <p:cNvSpPr/>
          <p:nvPr/>
        </p:nvSpPr>
        <p:spPr>
          <a:xfrm flipV="1">
            <a:off x="5181600" y="2843661"/>
            <a:ext cx="6248400" cy="768007"/>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1" name="Rectangle: Rounded Corners 10">
            <a:extLst>
              <a:ext uri="{FF2B5EF4-FFF2-40B4-BE49-F238E27FC236}">
                <a16:creationId xmlns:a16="http://schemas.microsoft.com/office/drawing/2014/main" id="{81FC8072-FE60-4DE9-B4FD-A294299688B8}"/>
              </a:ext>
            </a:extLst>
          </p:cNvPr>
          <p:cNvSpPr/>
          <p:nvPr/>
        </p:nvSpPr>
        <p:spPr>
          <a:xfrm flipV="1">
            <a:off x="5181600" y="3813003"/>
            <a:ext cx="6248400" cy="768007"/>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Rounded Corners 11">
            <a:extLst>
              <a:ext uri="{FF2B5EF4-FFF2-40B4-BE49-F238E27FC236}">
                <a16:creationId xmlns:a16="http://schemas.microsoft.com/office/drawing/2014/main" id="{690A2E6D-AB77-4B69-93C9-E921FA4AD18D}"/>
              </a:ext>
            </a:extLst>
          </p:cNvPr>
          <p:cNvSpPr/>
          <p:nvPr/>
        </p:nvSpPr>
        <p:spPr>
          <a:xfrm flipV="1">
            <a:off x="5181600" y="4786255"/>
            <a:ext cx="6248400" cy="768007"/>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pic>
        <p:nvPicPr>
          <p:cNvPr id="19" name="Graphic 18" descr="Bar chart with solid fill">
            <a:extLst>
              <a:ext uri="{FF2B5EF4-FFF2-40B4-BE49-F238E27FC236}">
                <a16:creationId xmlns:a16="http://schemas.microsoft.com/office/drawing/2014/main" id="{6E36B115-3A46-4ADB-B5F1-06908A5380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2770464"/>
            <a:ext cx="914400" cy="914400"/>
          </a:xfrm>
          <a:prstGeom prst="rect">
            <a:avLst/>
          </a:prstGeom>
        </p:spPr>
      </p:pic>
      <p:pic>
        <p:nvPicPr>
          <p:cNvPr id="22" name="Graphic 21" descr="Drama outline">
            <a:extLst>
              <a:ext uri="{FF2B5EF4-FFF2-40B4-BE49-F238E27FC236}">
                <a16:creationId xmlns:a16="http://schemas.microsoft.com/office/drawing/2014/main" id="{03348E71-B286-4EE5-84A3-FA004D8383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8800" y="3739806"/>
            <a:ext cx="914400" cy="914400"/>
          </a:xfrm>
          <a:prstGeom prst="rect">
            <a:avLst/>
          </a:prstGeom>
        </p:spPr>
      </p:pic>
      <p:pic>
        <p:nvPicPr>
          <p:cNvPr id="24" name="Graphic 23" descr="Road with solid fill">
            <a:extLst>
              <a:ext uri="{FF2B5EF4-FFF2-40B4-BE49-F238E27FC236}">
                <a16:creationId xmlns:a16="http://schemas.microsoft.com/office/drawing/2014/main" id="{1381B0F7-FE81-4C95-9224-5A4BC1320D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800" y="4784158"/>
            <a:ext cx="914400" cy="914400"/>
          </a:xfrm>
          <a:prstGeom prst="rect">
            <a:avLst/>
          </a:prstGeom>
        </p:spPr>
      </p:pic>
      <p:sp>
        <p:nvSpPr>
          <p:cNvPr id="25" name="TextBox 24">
            <a:extLst>
              <a:ext uri="{FF2B5EF4-FFF2-40B4-BE49-F238E27FC236}">
                <a16:creationId xmlns:a16="http://schemas.microsoft.com/office/drawing/2014/main" id="{94343C0A-699C-4A00-B1E5-00AE03F2AF59}"/>
              </a:ext>
            </a:extLst>
          </p:cNvPr>
          <p:cNvSpPr txBox="1"/>
          <p:nvPr/>
        </p:nvSpPr>
        <p:spPr>
          <a:xfrm>
            <a:off x="7222918" y="3044171"/>
            <a:ext cx="4207079" cy="369332"/>
          </a:xfrm>
          <a:prstGeom prst="rect">
            <a:avLst/>
          </a:prstGeom>
          <a:noFill/>
        </p:spPr>
        <p:txBody>
          <a:bodyPr wrap="square" rtlCol="0">
            <a:spAutoFit/>
          </a:bodyPr>
          <a:lstStyle/>
          <a:p>
            <a:pPr lvl="0"/>
            <a:r>
              <a:rPr lang="en-US" dirty="0"/>
              <a:t>Industry Update and Year Ahead</a:t>
            </a:r>
          </a:p>
        </p:txBody>
      </p:sp>
      <p:sp>
        <p:nvSpPr>
          <p:cNvPr id="26" name="TextBox 25">
            <a:extLst>
              <a:ext uri="{FF2B5EF4-FFF2-40B4-BE49-F238E27FC236}">
                <a16:creationId xmlns:a16="http://schemas.microsoft.com/office/drawing/2014/main" id="{EBA12079-6EFD-4F18-A508-691CCDBC208D}"/>
              </a:ext>
            </a:extLst>
          </p:cNvPr>
          <p:cNvSpPr txBox="1"/>
          <p:nvPr/>
        </p:nvSpPr>
        <p:spPr>
          <a:xfrm>
            <a:off x="7222919" y="4012340"/>
            <a:ext cx="4207079" cy="369332"/>
          </a:xfrm>
          <a:prstGeom prst="rect">
            <a:avLst/>
          </a:prstGeom>
          <a:noFill/>
        </p:spPr>
        <p:txBody>
          <a:bodyPr wrap="square" rtlCol="0">
            <a:spAutoFit/>
          </a:bodyPr>
          <a:lstStyle/>
          <a:p>
            <a:r>
              <a:rPr lang="en-US" dirty="0"/>
              <a:t>Karen Morgan Comedy</a:t>
            </a:r>
          </a:p>
        </p:txBody>
      </p:sp>
      <p:sp>
        <p:nvSpPr>
          <p:cNvPr id="27" name="TextBox 26">
            <a:extLst>
              <a:ext uri="{FF2B5EF4-FFF2-40B4-BE49-F238E27FC236}">
                <a16:creationId xmlns:a16="http://schemas.microsoft.com/office/drawing/2014/main" id="{F4509DC2-6B9C-4155-AB80-9D73B1FF0CA4}"/>
              </a:ext>
            </a:extLst>
          </p:cNvPr>
          <p:cNvSpPr txBox="1"/>
          <p:nvPr/>
        </p:nvSpPr>
        <p:spPr>
          <a:xfrm>
            <a:off x="7222919" y="4985592"/>
            <a:ext cx="4207080" cy="369332"/>
          </a:xfrm>
          <a:prstGeom prst="rect">
            <a:avLst/>
          </a:prstGeom>
          <a:noFill/>
        </p:spPr>
        <p:txBody>
          <a:bodyPr wrap="square" rtlCol="0">
            <a:spAutoFit/>
          </a:bodyPr>
          <a:lstStyle/>
          <a:p>
            <a:r>
              <a:rPr lang="en-US" dirty="0"/>
              <a:t>Closing</a:t>
            </a:r>
          </a:p>
        </p:txBody>
      </p:sp>
    </p:spTree>
    <p:extLst>
      <p:ext uri="{BB962C8B-B14F-4D97-AF65-F5344CB8AC3E}">
        <p14:creationId xmlns:p14="http://schemas.microsoft.com/office/powerpoint/2010/main" val="555675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4ED6A-FB8C-454E-8DD6-8030D100718D}"/>
              </a:ext>
            </a:extLst>
          </p:cNvPr>
          <p:cNvSpPr>
            <a:spLocks noGrp="1"/>
          </p:cNvSpPr>
          <p:nvPr>
            <p:ph type="title"/>
          </p:nvPr>
        </p:nvSpPr>
        <p:spPr/>
        <p:txBody>
          <a:bodyPr>
            <a:normAutofit/>
          </a:bodyPr>
          <a:lstStyle/>
          <a:p>
            <a:pPr algn="ctr"/>
            <a:r>
              <a:rPr lang="en-US" sz="4400" b="1" dirty="0">
                <a:solidFill>
                  <a:srgbClr val="01B7F1"/>
                </a:solidFill>
                <a:latin typeface="Calibri" panose="020F0502020204030204" pitchFamily="34" charset="0"/>
                <a:cs typeface="Calibri" panose="020F0502020204030204" pitchFamily="34" charset="0"/>
              </a:rPr>
              <a:t>E2Tech Member Vote</a:t>
            </a:r>
            <a:br>
              <a:rPr lang="en-US" sz="4400" b="1" dirty="0">
                <a:solidFill>
                  <a:srgbClr val="01B7F1"/>
                </a:solidFill>
                <a:latin typeface="Calibri" panose="020F0502020204030204" pitchFamily="34" charset="0"/>
                <a:cs typeface="Calibri" panose="020F0502020204030204" pitchFamily="34" charset="0"/>
              </a:rPr>
            </a:br>
            <a:r>
              <a:rPr lang="en-US" sz="3600" b="1" dirty="0">
                <a:cs typeface="Calibri" panose="020F0502020204030204" pitchFamily="34" charset="0"/>
              </a:rPr>
              <a:t>New Board Member Candidates:</a:t>
            </a:r>
            <a:endParaRPr lang="en-US" sz="3600" dirty="0"/>
          </a:p>
        </p:txBody>
      </p:sp>
      <p:sp>
        <p:nvSpPr>
          <p:cNvPr id="5" name="Text Placeholder 4">
            <a:extLst>
              <a:ext uri="{FF2B5EF4-FFF2-40B4-BE49-F238E27FC236}">
                <a16:creationId xmlns:a16="http://schemas.microsoft.com/office/drawing/2014/main" id="{931B3DD7-E743-4C77-A1D3-240FB46980FE}"/>
              </a:ext>
            </a:extLst>
          </p:cNvPr>
          <p:cNvSpPr>
            <a:spLocks noGrp="1"/>
          </p:cNvSpPr>
          <p:nvPr>
            <p:ph type="body" idx="1"/>
          </p:nvPr>
        </p:nvSpPr>
        <p:spPr>
          <a:xfrm>
            <a:off x="836612" y="2093119"/>
            <a:ext cx="5157787" cy="823912"/>
          </a:xfrm>
        </p:spPr>
        <p:txBody>
          <a:bodyPr>
            <a:normAutofit lnSpcReduction="10000"/>
          </a:bodyPr>
          <a:lstStyle/>
          <a:p>
            <a:r>
              <a:rPr lang="en-US" dirty="0">
                <a:latin typeface="Calibri" panose="020F0502020204030204" pitchFamily="34" charset="0"/>
                <a:cs typeface="Calibri" panose="020F0502020204030204" pitchFamily="34" charset="0"/>
              </a:rPr>
              <a:t>Ellen Belknap, </a:t>
            </a:r>
          </a:p>
          <a:p>
            <a:r>
              <a:rPr lang="en-US" dirty="0">
                <a:latin typeface="Calibri" panose="020F0502020204030204" pitchFamily="34" charset="0"/>
                <a:cs typeface="Calibri" panose="020F0502020204030204" pitchFamily="34" charset="0"/>
              </a:rPr>
              <a:t>SMRT Architects &amp; Engineers</a:t>
            </a:r>
          </a:p>
        </p:txBody>
      </p:sp>
      <p:sp>
        <p:nvSpPr>
          <p:cNvPr id="3" name="Content Placeholder 2">
            <a:extLst>
              <a:ext uri="{FF2B5EF4-FFF2-40B4-BE49-F238E27FC236}">
                <a16:creationId xmlns:a16="http://schemas.microsoft.com/office/drawing/2014/main" id="{CCC06F3E-0984-41C7-8D9F-CC12BBB1F155}"/>
              </a:ext>
            </a:extLst>
          </p:cNvPr>
          <p:cNvSpPr>
            <a:spLocks noGrp="1"/>
          </p:cNvSpPr>
          <p:nvPr>
            <p:ph sz="half" idx="2"/>
          </p:nvPr>
        </p:nvSpPr>
        <p:spPr/>
        <p:txBody>
          <a:bodyPr numCol="2">
            <a:normAutofit/>
          </a:bodyPr>
          <a:lstStyle/>
          <a:p>
            <a:pPr>
              <a:buFont typeface="Arial" panose="020B0604020202020204" pitchFamily="34" charset="0"/>
              <a:buChar char="•"/>
            </a:pPr>
            <a:endParaRPr lang="en-US" sz="1400" b="1" dirty="0">
              <a:latin typeface="Calibri" panose="020F0502020204030204" pitchFamily="34" charset="0"/>
              <a:cs typeface="Calibri" panose="020F0502020204030204" pitchFamily="34" charset="0"/>
            </a:endParaRPr>
          </a:p>
          <a:p>
            <a:pPr marL="0" indent="0" algn="ctr">
              <a:buNone/>
            </a:pPr>
            <a:endParaRPr lang="en-US"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FE48873B-FFE0-4B6A-99DD-66387177BC2F}"/>
              </a:ext>
            </a:extLst>
          </p:cNvPr>
          <p:cNvSpPr>
            <a:spLocks noGrp="1"/>
          </p:cNvSpPr>
          <p:nvPr>
            <p:ph type="body" sz="quarter" idx="3"/>
          </p:nvPr>
        </p:nvSpPr>
        <p:spPr>
          <a:xfrm>
            <a:off x="6169024" y="2093119"/>
            <a:ext cx="5183188" cy="823912"/>
          </a:xfrm>
        </p:spPr>
        <p:txBody>
          <a:bodyPr>
            <a:normAutofit lnSpcReduction="10000"/>
          </a:bodyPr>
          <a:lstStyle/>
          <a:p>
            <a:r>
              <a:rPr lang="en-US" dirty="0">
                <a:latin typeface="Calibri" panose="020F0502020204030204" pitchFamily="34" charset="0"/>
                <a:cs typeface="Calibri" panose="020F0502020204030204" pitchFamily="34" charset="0"/>
              </a:rPr>
              <a:t>Suzanne Watson, </a:t>
            </a:r>
          </a:p>
          <a:p>
            <a:r>
              <a:rPr lang="en-US" dirty="0">
                <a:latin typeface="Calibri" panose="020F0502020204030204" pitchFamily="34" charset="0"/>
                <a:cs typeface="Calibri" panose="020F0502020204030204" pitchFamily="34" charset="0"/>
              </a:rPr>
              <a:t>ACEEE</a:t>
            </a:r>
          </a:p>
        </p:txBody>
      </p:sp>
      <p:pic>
        <p:nvPicPr>
          <p:cNvPr id="9" name="Content Placeholder 8">
            <a:extLst>
              <a:ext uri="{FF2B5EF4-FFF2-40B4-BE49-F238E27FC236}">
                <a16:creationId xmlns:a16="http://schemas.microsoft.com/office/drawing/2014/main" id="{23FBA271-3A52-4A71-A1D5-5CBD746B7C26}"/>
              </a:ext>
            </a:extLst>
          </p:cNvPr>
          <p:cNvPicPr>
            <a:picLocks noGrp="1"/>
          </p:cNvPicPr>
          <p:nvPr>
            <p:ph sz="quarter" idx="4"/>
          </p:nvPr>
        </p:nvPicPr>
        <p:blipFill>
          <a:blip r:embed="rId2"/>
          <a:stretch>
            <a:fillRect/>
          </a:stretch>
        </p:blipFill>
        <p:spPr>
          <a:xfrm>
            <a:off x="2056224" y="3429000"/>
            <a:ext cx="2560320" cy="2560320"/>
          </a:xfrm>
        </p:spPr>
      </p:pic>
      <p:pic>
        <p:nvPicPr>
          <p:cNvPr id="11" name="Picture 10">
            <a:extLst>
              <a:ext uri="{FF2B5EF4-FFF2-40B4-BE49-F238E27FC236}">
                <a16:creationId xmlns:a16="http://schemas.microsoft.com/office/drawing/2014/main" id="{19FB0666-8F02-4979-8DA5-132881BCF23F}"/>
              </a:ext>
            </a:extLst>
          </p:cNvPr>
          <p:cNvPicPr>
            <a:picLocks noChangeAspect="1"/>
          </p:cNvPicPr>
          <p:nvPr/>
        </p:nvPicPr>
        <p:blipFill>
          <a:blip r:embed="rId3"/>
          <a:stretch>
            <a:fillRect/>
          </a:stretch>
        </p:blipFill>
        <p:spPr>
          <a:xfrm>
            <a:off x="6729939" y="3429000"/>
            <a:ext cx="2562457" cy="2562457"/>
          </a:xfrm>
          <a:prstGeom prst="rect">
            <a:avLst/>
          </a:prstGeom>
        </p:spPr>
      </p:pic>
    </p:spTree>
    <p:extLst>
      <p:ext uri="{BB962C8B-B14F-4D97-AF65-F5344CB8AC3E}">
        <p14:creationId xmlns:p14="http://schemas.microsoft.com/office/powerpoint/2010/main" val="1688508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73E10BA-FDD9-47CB-A1EE-0B629DA04D11}"/>
              </a:ext>
            </a:extLst>
          </p:cNvPr>
          <p:cNvSpPr>
            <a:spLocks noGrp="1"/>
          </p:cNvSpPr>
          <p:nvPr>
            <p:ph type="title"/>
          </p:nvPr>
        </p:nvSpPr>
        <p:spPr/>
        <p:txBody>
          <a:bodyPr/>
          <a:lstStyle/>
          <a:p>
            <a:pPr algn="ctr"/>
            <a:r>
              <a:rPr lang="en-US" dirty="0">
                <a:latin typeface="Calibri" panose="020F0502020204030204" pitchFamily="34" charset="0"/>
                <a:cs typeface="Calibri" panose="020F0502020204030204" pitchFamily="34" charset="0"/>
              </a:rPr>
              <a:t>Additions to Program Committee</a:t>
            </a:r>
            <a:br>
              <a:rPr lang="en-US" dirty="0">
                <a:latin typeface="Calibri" panose="020F0502020204030204" pitchFamily="34" charset="0"/>
                <a:cs typeface="Calibri" panose="020F0502020204030204" pitchFamily="34" charset="0"/>
              </a:rPr>
            </a:br>
            <a:endParaRPr lang="en-US" dirty="0"/>
          </a:p>
        </p:txBody>
      </p:sp>
      <p:sp>
        <p:nvSpPr>
          <p:cNvPr id="13" name="Text Placeholder 12">
            <a:extLst>
              <a:ext uri="{FF2B5EF4-FFF2-40B4-BE49-F238E27FC236}">
                <a16:creationId xmlns:a16="http://schemas.microsoft.com/office/drawing/2014/main" id="{31370915-6F0C-48B6-AF94-99975DE20FF0}"/>
              </a:ext>
            </a:extLst>
          </p:cNvPr>
          <p:cNvSpPr>
            <a:spLocks noGrp="1"/>
          </p:cNvSpPr>
          <p:nvPr>
            <p:ph type="body" idx="1"/>
          </p:nvPr>
        </p:nvSpPr>
        <p:spPr>
          <a:xfrm>
            <a:off x="836612" y="2356626"/>
            <a:ext cx="5157787" cy="823912"/>
          </a:xfrm>
        </p:spPr>
        <p:txBody>
          <a:bodyPr>
            <a:normAutofit lnSpcReduction="10000"/>
          </a:bodyPr>
          <a:lstStyle/>
          <a:p>
            <a:r>
              <a:rPr lang="en-US" dirty="0">
                <a:latin typeface="Calibri" panose="020F0502020204030204" pitchFamily="34" charset="0"/>
                <a:cs typeface="Calibri" panose="020F0502020204030204" pitchFamily="34" charset="0"/>
              </a:rPr>
              <a:t>Sara Kelemen, </a:t>
            </a:r>
          </a:p>
          <a:p>
            <a:r>
              <a:rPr lang="en-US" dirty="0">
                <a:latin typeface="Calibri" panose="020F0502020204030204" pitchFamily="34" charset="0"/>
                <a:cs typeface="Calibri" panose="020F0502020204030204" pitchFamily="34" charset="0"/>
              </a:rPr>
              <a:t>University of Maine</a:t>
            </a:r>
          </a:p>
          <a:p>
            <a:endParaRPr lang="en-US" dirty="0"/>
          </a:p>
        </p:txBody>
      </p:sp>
      <p:sp>
        <p:nvSpPr>
          <p:cNvPr id="3" name="Content Placeholder 2">
            <a:extLst>
              <a:ext uri="{FF2B5EF4-FFF2-40B4-BE49-F238E27FC236}">
                <a16:creationId xmlns:a16="http://schemas.microsoft.com/office/drawing/2014/main" id="{CCC06F3E-0984-41C7-8D9F-CC12BBB1F155}"/>
              </a:ext>
            </a:extLst>
          </p:cNvPr>
          <p:cNvSpPr>
            <a:spLocks noGrp="1"/>
          </p:cNvSpPr>
          <p:nvPr>
            <p:ph sz="half" idx="2"/>
          </p:nvPr>
        </p:nvSpPr>
        <p:spPr/>
        <p:txBody>
          <a:bodyPr numCol="1">
            <a:normAutofit/>
          </a:bodyPr>
          <a:lstStyle/>
          <a:p>
            <a:pPr marL="457200" lvl="1" indent="0" algn="ctr">
              <a:buNone/>
            </a:pPr>
            <a:endParaRPr lang="en-US" dirty="0">
              <a:latin typeface="Calibri" panose="020F0502020204030204" pitchFamily="34" charset="0"/>
              <a:cs typeface="Calibri" panose="020F0502020204030204" pitchFamily="34" charset="0"/>
            </a:endParaRPr>
          </a:p>
          <a:p>
            <a:pPr marL="457200" lvl="1" indent="0" algn="ctr">
              <a:buNone/>
            </a:pPr>
            <a:endParaRPr lang="en-US" dirty="0">
              <a:latin typeface="Calibri" panose="020F0502020204030204" pitchFamily="34" charset="0"/>
              <a:cs typeface="Calibri" panose="020F0502020204030204" pitchFamily="34" charset="0"/>
            </a:endParaRPr>
          </a:p>
        </p:txBody>
      </p:sp>
      <p:sp>
        <p:nvSpPr>
          <p:cNvPr id="14" name="Text Placeholder 13">
            <a:extLst>
              <a:ext uri="{FF2B5EF4-FFF2-40B4-BE49-F238E27FC236}">
                <a16:creationId xmlns:a16="http://schemas.microsoft.com/office/drawing/2014/main" id="{114D4D83-5FB2-4567-91A3-3B4109572A9B}"/>
              </a:ext>
            </a:extLst>
          </p:cNvPr>
          <p:cNvSpPr>
            <a:spLocks noGrp="1"/>
          </p:cNvSpPr>
          <p:nvPr>
            <p:ph type="body" sz="quarter" idx="3"/>
          </p:nvPr>
        </p:nvSpPr>
        <p:spPr>
          <a:xfrm>
            <a:off x="6172200" y="2356626"/>
            <a:ext cx="5183188" cy="823912"/>
          </a:xfrm>
        </p:spPr>
        <p:txBody>
          <a:bodyPr>
            <a:normAutofit lnSpcReduction="10000"/>
          </a:bodyPr>
          <a:lstStyle/>
          <a:p>
            <a:r>
              <a:rPr lang="en-US" dirty="0">
                <a:latin typeface="Calibri" panose="020F0502020204030204" pitchFamily="34" charset="0"/>
                <a:cs typeface="Calibri" panose="020F0502020204030204" pitchFamily="34" charset="0"/>
              </a:rPr>
              <a:t>Peter </a:t>
            </a:r>
            <a:r>
              <a:rPr lang="en-US" dirty="0" err="1">
                <a:latin typeface="Calibri" panose="020F0502020204030204" pitchFamily="34" charset="0"/>
                <a:cs typeface="Calibri" panose="020F0502020204030204" pitchFamily="34" charset="0"/>
              </a:rPr>
              <a:t>Mohlin</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St. Germain</a:t>
            </a:r>
          </a:p>
          <a:p>
            <a:endParaRPr lang="en-US" dirty="0"/>
          </a:p>
        </p:txBody>
      </p:sp>
      <p:pic>
        <p:nvPicPr>
          <p:cNvPr id="18" name="Content Placeholder 17">
            <a:extLst>
              <a:ext uri="{FF2B5EF4-FFF2-40B4-BE49-F238E27FC236}">
                <a16:creationId xmlns:a16="http://schemas.microsoft.com/office/drawing/2014/main" id="{32602B92-684C-4403-A430-F7DD4E51FEB2}"/>
              </a:ext>
            </a:extLst>
          </p:cNvPr>
          <p:cNvPicPr>
            <a:picLocks noGrp="1" noChangeAspect="1"/>
          </p:cNvPicPr>
          <p:nvPr>
            <p:ph sz="quarter" idx="4"/>
          </p:nvPr>
        </p:nvPicPr>
        <p:blipFill>
          <a:blip r:embed="rId2"/>
          <a:stretch>
            <a:fillRect/>
          </a:stretch>
        </p:blipFill>
        <p:spPr>
          <a:xfrm>
            <a:off x="2222211" y="3084476"/>
            <a:ext cx="1905000" cy="1905000"/>
          </a:xfrm>
        </p:spPr>
      </p:pic>
      <p:sp>
        <p:nvSpPr>
          <p:cNvPr id="2" name="AutoShape 2">
            <a:extLst>
              <a:ext uri="{FF2B5EF4-FFF2-40B4-BE49-F238E27FC236}">
                <a16:creationId xmlns:a16="http://schemas.microsoft.com/office/drawing/2014/main" id="{2D9BC46F-928F-478C-A7DA-59B9B95C97E3}"/>
              </a:ext>
            </a:extLst>
          </p:cNvPr>
          <p:cNvSpPr>
            <a:spLocks noChangeAspect="1" noChangeArrowheads="1"/>
          </p:cNvSpPr>
          <p:nvPr/>
        </p:nvSpPr>
        <p:spPr bwMode="auto">
          <a:xfrm>
            <a:off x="5943600" y="3276600"/>
            <a:ext cx="1870364" cy="18703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4C163C54-15CF-49CD-B6EE-EACD1C59D800}"/>
              </a:ext>
            </a:extLst>
          </p:cNvPr>
          <p:cNvPicPr>
            <a:picLocks noChangeAspect="1"/>
          </p:cNvPicPr>
          <p:nvPr/>
        </p:nvPicPr>
        <p:blipFill>
          <a:blip r:embed="rId3"/>
          <a:stretch>
            <a:fillRect/>
          </a:stretch>
        </p:blipFill>
        <p:spPr>
          <a:xfrm>
            <a:off x="7379998" y="3084476"/>
            <a:ext cx="1905000" cy="1905000"/>
          </a:xfrm>
          <a:prstGeom prst="rect">
            <a:avLst/>
          </a:prstGeom>
        </p:spPr>
      </p:pic>
    </p:spTree>
    <p:extLst>
      <p:ext uri="{BB962C8B-B14F-4D97-AF65-F5344CB8AC3E}">
        <p14:creationId xmlns:p14="http://schemas.microsoft.com/office/powerpoint/2010/main" val="2363608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a:extLst>
              <a:ext uri="{FF2B5EF4-FFF2-40B4-BE49-F238E27FC236}">
                <a16:creationId xmlns:a16="http://schemas.microsoft.com/office/drawing/2014/main" id="{61CD842E-8F11-40D1-8BFF-B4A2906CE0E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E0D5127-D9BB-4BAF-9CAE-2CC02C0F030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Industry Thoughts &amp; Trends</a:t>
            </a:r>
          </a:p>
        </p:txBody>
      </p:sp>
      <p:sp>
        <p:nvSpPr>
          <p:cNvPr id="4" name="Subtitle 3">
            <a:extLst>
              <a:ext uri="{FF2B5EF4-FFF2-40B4-BE49-F238E27FC236}">
                <a16:creationId xmlns:a16="http://schemas.microsoft.com/office/drawing/2014/main" id="{5D22B08A-22F4-4784-90DF-BF562F3BA5D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6731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C35794-E594-4F8C-A2A2-BCB3ED800E3B}"/>
              </a:ext>
            </a:extLst>
          </p:cNvPr>
          <p:cNvSpPr>
            <a:spLocks noGrp="1"/>
          </p:cNvSpPr>
          <p:nvPr>
            <p:ph type="title"/>
          </p:nvPr>
        </p:nvSpPr>
        <p:spPr>
          <a:xfrm>
            <a:off x="686834" y="591344"/>
            <a:ext cx="3200400" cy="5585619"/>
          </a:xfrm>
        </p:spPr>
        <p:txBody>
          <a:bodyPr>
            <a:normAutofit/>
          </a:bodyPr>
          <a:lstStyle/>
          <a:p>
            <a:r>
              <a:rPr lang="en-US" sz="3700">
                <a:solidFill>
                  <a:srgbClr val="FFFFFF"/>
                </a:solidFill>
              </a:rPr>
              <a:t>Environmental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9DC44CD-6355-4EA9-AA57-EA4D34B57C3B}"/>
              </a:ext>
            </a:extLst>
          </p:cNvPr>
          <p:cNvSpPr>
            <a:spLocks noGrp="1"/>
          </p:cNvSpPr>
          <p:nvPr>
            <p:ph idx="1"/>
          </p:nvPr>
        </p:nvSpPr>
        <p:spPr>
          <a:xfrm>
            <a:off x="4447308" y="591344"/>
            <a:ext cx="6906491" cy="5585619"/>
          </a:xfrm>
        </p:spPr>
        <p:txBody>
          <a:bodyPr anchor="ctr">
            <a:normAutofit/>
          </a:bodyPr>
          <a:lstStyle/>
          <a:p>
            <a:r>
              <a:rPr lang="en-US" dirty="0"/>
              <a:t>PFAS/Sludge</a:t>
            </a:r>
          </a:p>
          <a:p>
            <a:r>
              <a:rPr lang="en-US" dirty="0"/>
              <a:t>Dredging and Confined Aquatic Disposal</a:t>
            </a:r>
          </a:p>
          <a:p>
            <a:r>
              <a:rPr lang="en-US" dirty="0"/>
              <a:t>Commercial Biofuels</a:t>
            </a:r>
          </a:p>
          <a:p>
            <a:r>
              <a:rPr lang="en-US" dirty="0"/>
              <a:t>Offshore Wind is where it’s at</a:t>
            </a:r>
          </a:p>
          <a:p>
            <a:pPr lvl="1"/>
            <a:r>
              <a:rPr lang="en-US" dirty="0"/>
              <a:t>New funding at GEO</a:t>
            </a:r>
          </a:p>
          <a:p>
            <a:pPr lvl="1"/>
            <a:r>
              <a:rPr lang="en-US" dirty="0"/>
              <a:t>New RFP for stakeholder engagement is due Friday</a:t>
            </a:r>
          </a:p>
          <a:p>
            <a:endParaRPr lang="en-US" dirty="0"/>
          </a:p>
        </p:txBody>
      </p:sp>
    </p:spTree>
    <p:extLst>
      <p:ext uri="{BB962C8B-B14F-4D97-AF65-F5344CB8AC3E}">
        <p14:creationId xmlns:p14="http://schemas.microsoft.com/office/powerpoint/2010/main" val="363479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EE95C-970D-4E4F-ABF0-B0C1AB716F22}"/>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What’s New in Renewables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6F3196B-1D70-494C-937B-9000D2C52FB3}"/>
              </a:ext>
            </a:extLst>
          </p:cNvPr>
          <p:cNvSpPr>
            <a:spLocks noGrp="1"/>
          </p:cNvSpPr>
          <p:nvPr>
            <p:ph idx="1"/>
          </p:nvPr>
        </p:nvSpPr>
        <p:spPr>
          <a:xfrm>
            <a:off x="4447308" y="591344"/>
            <a:ext cx="6906491" cy="5585619"/>
          </a:xfrm>
        </p:spPr>
        <p:txBody>
          <a:bodyPr anchor="ctr">
            <a:normAutofit/>
          </a:bodyPr>
          <a:lstStyle/>
          <a:p>
            <a:r>
              <a:rPr lang="en-US" sz="2400"/>
              <a:t>Storage Commission was convened by Maine Legislature, but work was lost due to pandemic adjournment</a:t>
            </a:r>
          </a:p>
          <a:p>
            <a:r>
              <a:rPr lang="en-US" sz="2400"/>
              <a:t>Permitting/Regulatory Streamlining?</a:t>
            </a:r>
          </a:p>
          <a:p>
            <a:r>
              <a:rPr lang="en-US" sz="2400"/>
              <a:t>Improvements to DG Procurement?</a:t>
            </a:r>
          </a:p>
          <a:p>
            <a:r>
              <a:rPr lang="en-US" sz="2400"/>
              <a:t>Changes to Net Energy Billing?</a:t>
            </a:r>
          </a:p>
          <a:p>
            <a:r>
              <a:rPr lang="en-US" sz="2400"/>
              <a:t>Microgrid legislation was at 1-yard line in last session… will be reintroduced</a:t>
            </a:r>
          </a:p>
          <a:p>
            <a:r>
              <a:rPr lang="en-US" sz="2400"/>
              <a:t>Excise tax structure on larger DG projects, to clarify property tax exemption?</a:t>
            </a:r>
          </a:p>
          <a:p>
            <a:r>
              <a:rPr lang="en-US" sz="2400"/>
              <a:t>Grid modernization stakeholder process recommended by Maine Climate Council</a:t>
            </a:r>
          </a:p>
          <a:p>
            <a:r>
              <a:rPr lang="en-US" sz="2400"/>
              <a:t>Regional collaboration?</a:t>
            </a:r>
          </a:p>
          <a:p>
            <a:endParaRPr lang="en-US" sz="2400"/>
          </a:p>
          <a:p>
            <a:endParaRPr lang="en-US" sz="2400"/>
          </a:p>
        </p:txBody>
      </p:sp>
    </p:spTree>
    <p:extLst>
      <p:ext uri="{BB962C8B-B14F-4D97-AF65-F5344CB8AC3E}">
        <p14:creationId xmlns:p14="http://schemas.microsoft.com/office/powerpoint/2010/main" val="817677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4793D5-D9A0-452E-9BC4-1923D8F08244}"/>
              </a:ext>
            </a:extLst>
          </p:cNvPr>
          <p:cNvSpPr>
            <a:spLocks noGrp="1"/>
          </p:cNvSpPr>
          <p:nvPr>
            <p:ph idx="1"/>
          </p:nvPr>
        </p:nvSpPr>
        <p:spPr>
          <a:xfrm>
            <a:off x="4447308" y="743744"/>
            <a:ext cx="6906491" cy="5585619"/>
          </a:xfrm>
        </p:spPr>
        <p:txBody>
          <a:bodyPr anchor="ctr">
            <a:normAutofit/>
          </a:bodyPr>
          <a:lstStyle/>
          <a:p>
            <a:r>
              <a:rPr lang="en-US" dirty="0"/>
              <a:t>Release of Four Year Climate Action Plan</a:t>
            </a:r>
          </a:p>
          <a:p>
            <a:r>
              <a:rPr lang="en-US" dirty="0"/>
              <a:t>Green bank?</a:t>
            </a:r>
          </a:p>
          <a:p>
            <a:r>
              <a:rPr lang="en-US" dirty="0"/>
              <a:t>Increased RPS Procurement?</a:t>
            </a:r>
          </a:p>
          <a:p>
            <a:r>
              <a:rPr lang="en-US" dirty="0"/>
              <a:t>EV’s and Charging Stations</a:t>
            </a:r>
          </a:p>
          <a:p>
            <a:r>
              <a:rPr lang="en-US" dirty="0"/>
              <a:t>Community Solar</a:t>
            </a:r>
          </a:p>
          <a:p>
            <a:pPr lvl="1"/>
            <a:r>
              <a:rPr lang="en-US" dirty="0"/>
              <a:t>No credit check</a:t>
            </a:r>
          </a:p>
          <a:p>
            <a:pPr lvl="1"/>
            <a:r>
              <a:rPr lang="en-US" dirty="0"/>
              <a:t>Flexible commitment</a:t>
            </a:r>
          </a:p>
          <a:p>
            <a:r>
              <a:rPr lang="en-US" dirty="0"/>
              <a:t>Efforts to reduce Soft costs?</a:t>
            </a:r>
          </a:p>
          <a:p>
            <a:r>
              <a:rPr lang="en-US" dirty="0"/>
              <a:t>The solar coaster, gold rush mentality</a:t>
            </a:r>
          </a:p>
          <a:p>
            <a:pPr lvl="1"/>
            <a:r>
              <a:rPr lang="en-US" dirty="0"/>
              <a:t>Get as many projects in as you can while you can</a:t>
            </a:r>
          </a:p>
          <a:p>
            <a:pPr lvl="1"/>
            <a:r>
              <a:rPr lang="en-US" dirty="0"/>
              <a:t>Build, sell, move on</a:t>
            </a:r>
          </a:p>
          <a:p>
            <a:endParaRPr lang="en-US" dirty="0"/>
          </a:p>
          <a:p>
            <a:endParaRPr lang="en-US" dirty="0"/>
          </a:p>
        </p:txBody>
      </p:sp>
      <p:sp>
        <p:nvSpPr>
          <p:cNvPr id="9" name="Rectangle 8">
            <a:extLst>
              <a:ext uri="{FF2B5EF4-FFF2-40B4-BE49-F238E27FC236}">
                <a16:creationId xmlns:a16="http://schemas.microsoft.com/office/drawing/2014/main" id="{D798A02F-185A-40CA-947D-46E7CB3AB23B}"/>
              </a:ext>
            </a:extLst>
          </p:cNvPr>
          <p:cNvSpPr/>
          <p:nvPr/>
        </p:nvSpPr>
        <p:spPr>
          <a:xfrm>
            <a:off x="338294" y="5413177"/>
            <a:ext cx="10645415" cy="923330"/>
          </a:xfrm>
          <a:prstGeom prst="rect">
            <a:avLst/>
          </a:prstGeom>
          <a:noFill/>
        </p:spPr>
        <p:txBody>
          <a:bodyPr wrap="none" lIns="91440" tIns="45720" rIns="91440" bIns="45720">
            <a:spAutoFit/>
          </a:bodyPr>
          <a:lstStyle/>
          <a:p>
            <a:pPr algn="ctr">
              <a:spcAft>
                <a:spcPts val="600"/>
              </a:spcAft>
            </a:pPr>
            <a:r>
              <a:rPr lang="en-US" sz="5400" b="1" dirty="0">
                <a:ln w="22225">
                  <a:solidFill>
                    <a:schemeClr val="accent2"/>
                  </a:solidFill>
                  <a:prstDash val="solid"/>
                </a:ln>
                <a:solidFill>
                  <a:schemeClr val="accent2">
                    <a:lumMod val="40000"/>
                    <a:lumOff val="60000"/>
                  </a:schemeClr>
                </a:solidFill>
              </a:rPr>
              <a:t>“Maine has a last-mover advantage”</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716720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C45B2F33-EC26-415B-9B06-65296544F559}"/>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bwMode="auto">
          <a:xfrm>
            <a:off x="643467" y="702733"/>
            <a:ext cx="10905066" cy="545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567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137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1"/>
          <p:cNvPicPr preferRelativeResize="0"/>
          <p:nvPr/>
        </p:nvPicPr>
        <p:blipFill rotWithShape="1">
          <a:blip r:embed="rId3">
            <a:alphaModFix/>
          </a:blip>
          <a:srcRect/>
          <a:stretch/>
        </p:blipFill>
        <p:spPr>
          <a:xfrm>
            <a:off x="-1" y="-12222"/>
            <a:ext cx="6197583" cy="6910248"/>
          </a:xfrm>
          <a:prstGeom prst="rect">
            <a:avLst/>
          </a:prstGeom>
          <a:noFill/>
          <a:ln>
            <a:noFill/>
          </a:ln>
        </p:spPr>
      </p:pic>
      <p:sp>
        <p:nvSpPr>
          <p:cNvPr id="173" name="Google Shape;173;p21"/>
          <p:cNvSpPr/>
          <p:nvPr/>
        </p:nvSpPr>
        <p:spPr>
          <a:xfrm>
            <a:off x="1961535" y="-12221"/>
            <a:ext cx="10230465" cy="6910247"/>
          </a:xfrm>
          <a:custGeom>
            <a:avLst/>
            <a:gdLst/>
            <a:ahLst/>
            <a:cxnLst/>
            <a:rect l="l" t="t" r="r" b="b"/>
            <a:pathLst>
              <a:path w="4810125" h="5143500" extrusionOk="0">
                <a:moveTo>
                  <a:pt x="1149150" y="0"/>
                </a:moveTo>
                <a:lnTo>
                  <a:pt x="2219325" y="0"/>
                </a:lnTo>
                <a:lnTo>
                  <a:pt x="3829050" y="0"/>
                </a:lnTo>
                <a:lnTo>
                  <a:pt x="4810125" y="0"/>
                </a:lnTo>
                <a:lnTo>
                  <a:pt x="4810125" y="5143500"/>
                </a:lnTo>
                <a:lnTo>
                  <a:pt x="2219325" y="5143500"/>
                </a:lnTo>
                <a:lnTo>
                  <a:pt x="2219325" y="5143498"/>
                </a:lnTo>
                <a:lnTo>
                  <a:pt x="1893191" y="5143498"/>
                </a:lnTo>
                <a:lnTo>
                  <a:pt x="0" y="1942799"/>
                </a:lnTo>
                <a:close/>
              </a:path>
            </a:pathLst>
          </a:cu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174" name="Google Shape;174;p21"/>
          <p:cNvSpPr txBox="1"/>
          <p:nvPr/>
        </p:nvSpPr>
        <p:spPr>
          <a:xfrm>
            <a:off x="7076767" y="1407154"/>
            <a:ext cx="4884369" cy="1516762"/>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chemeClr val="accent2"/>
              </a:buClr>
              <a:buSzPts val="8800"/>
              <a:buFont typeface="Noto Sans Symbols"/>
              <a:buNone/>
            </a:pPr>
            <a:r>
              <a:rPr lang="en-US" sz="8800" b="1" i="0" u="none" strike="noStrike" cap="none" dirty="0">
                <a:solidFill>
                  <a:schemeClr val="accent2"/>
                </a:solidFill>
                <a:latin typeface="Bebas Neue"/>
                <a:ea typeface="Bebas Neue"/>
                <a:cs typeface="Bebas Neue"/>
                <a:sym typeface="Bebas Neue"/>
              </a:rPr>
              <a:t>100</a:t>
            </a:r>
            <a:r>
              <a:rPr lang="en-US" sz="1800" b="1" i="0" u="none" strike="noStrike" cap="none" dirty="0">
                <a:solidFill>
                  <a:schemeClr val="accent2"/>
                </a:solidFill>
                <a:latin typeface="Lato"/>
                <a:ea typeface="Lato"/>
                <a:cs typeface="Lato"/>
                <a:sym typeface="Lato"/>
              </a:rPr>
              <a:t>  SUPPORT ORGANIZATIONS</a:t>
            </a:r>
            <a:endParaRPr sz="1400" b="0" i="0" u="none" strike="noStrike" cap="none" dirty="0">
              <a:solidFill>
                <a:schemeClr val="accent2"/>
              </a:solidFill>
              <a:latin typeface="Lato"/>
              <a:ea typeface="Lato"/>
              <a:cs typeface="Lato"/>
              <a:sym typeface="Lato"/>
            </a:endParaRPr>
          </a:p>
        </p:txBody>
      </p:sp>
      <p:sp>
        <p:nvSpPr>
          <p:cNvPr id="175" name="Google Shape;175;p21"/>
          <p:cNvSpPr txBox="1"/>
          <p:nvPr/>
        </p:nvSpPr>
        <p:spPr>
          <a:xfrm>
            <a:off x="5799874" y="2571890"/>
            <a:ext cx="5156216" cy="1516762"/>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chemeClr val="accent6"/>
              </a:buClr>
              <a:buSzPts val="8800"/>
              <a:buFont typeface="Noto Sans Symbols"/>
              <a:buNone/>
            </a:pPr>
            <a:r>
              <a:rPr lang="en-US" sz="8800" b="1" i="0" u="none" strike="noStrike" cap="none" dirty="0">
                <a:solidFill>
                  <a:schemeClr val="accent6"/>
                </a:solidFill>
                <a:latin typeface="Bebas Neue"/>
                <a:ea typeface="Bebas Neue"/>
                <a:cs typeface="Bebas Neue"/>
                <a:sym typeface="Bebas Neue"/>
              </a:rPr>
              <a:t>280</a:t>
            </a:r>
            <a:r>
              <a:rPr lang="en-US" sz="1800" b="1" i="0" u="none" strike="noStrike" cap="none" dirty="0">
                <a:solidFill>
                  <a:schemeClr val="accent6"/>
                </a:solidFill>
                <a:latin typeface="Lato"/>
                <a:ea typeface="Lato"/>
                <a:cs typeface="Lato"/>
                <a:sym typeface="Lato"/>
              </a:rPr>
              <a:t> MEMBER COMPANIES</a:t>
            </a:r>
            <a:endParaRPr sz="1400" b="0" i="0" u="none" strike="noStrike" cap="none" dirty="0">
              <a:solidFill>
                <a:schemeClr val="accent6"/>
              </a:solidFill>
              <a:latin typeface="Lato"/>
              <a:ea typeface="Lato"/>
              <a:cs typeface="Lato"/>
              <a:sym typeface="Lato"/>
            </a:endParaRPr>
          </a:p>
        </p:txBody>
      </p:sp>
      <p:sp>
        <p:nvSpPr>
          <p:cNvPr id="176" name="Google Shape;176;p21"/>
          <p:cNvSpPr txBox="1"/>
          <p:nvPr/>
        </p:nvSpPr>
        <p:spPr>
          <a:xfrm>
            <a:off x="3844053" y="3764551"/>
            <a:ext cx="8286623" cy="1534459"/>
          </a:xfrm>
          <a:prstGeom prst="rect">
            <a:avLst/>
          </a:prstGeom>
          <a:noFill/>
          <a:ln>
            <a:noFill/>
          </a:ln>
        </p:spPr>
        <p:txBody>
          <a:bodyPr spcFirstLastPara="1" wrap="square" lIns="0" tIns="0" rIns="0" bIns="0" anchor="ctr" anchorCtr="0">
            <a:noAutofit/>
          </a:bodyPr>
          <a:lstStyle/>
          <a:p>
            <a:pPr>
              <a:lnSpc>
                <a:spcPct val="120000"/>
              </a:lnSpc>
              <a:buClr>
                <a:srgbClr val="0070C0"/>
              </a:buClr>
              <a:buSzPts val="8800"/>
            </a:pPr>
            <a:r>
              <a:rPr lang="en-US" sz="8800" b="1" i="0" u="none" strike="noStrike" cap="none" dirty="0">
                <a:solidFill>
                  <a:srgbClr val="0070C0"/>
                </a:solidFill>
                <a:latin typeface="Bebas Neue"/>
                <a:ea typeface="Bebas Neue"/>
                <a:cs typeface="Bebas Neue"/>
                <a:sym typeface="Bebas Neue"/>
              </a:rPr>
              <a:t>1700 </a:t>
            </a:r>
            <a:r>
              <a:rPr lang="en-US" b="1" dirty="0">
                <a:solidFill>
                  <a:srgbClr val="0070C0"/>
                </a:solidFill>
                <a:latin typeface="Lato"/>
                <a:ea typeface="Lato"/>
                <a:cs typeface="Lato"/>
                <a:sym typeface="Lato"/>
              </a:rPr>
              <a:t>BUSINESS, NONPROFIT, GOVERNMENT &amp; EDUCATIONAL PROFESSIONALS</a:t>
            </a:r>
            <a:endParaRPr lang="en-US" sz="1100" dirty="0">
              <a:solidFill>
                <a:srgbClr val="0070C0"/>
              </a:solidFill>
              <a:latin typeface="Lato"/>
              <a:ea typeface="Lato"/>
              <a:cs typeface="Lato"/>
              <a:sym typeface="Lato"/>
            </a:endParaRPr>
          </a:p>
          <a:p>
            <a:pPr marL="0" marR="0" lvl="0" indent="0" algn="l" rtl="0">
              <a:lnSpc>
                <a:spcPct val="120000"/>
              </a:lnSpc>
              <a:spcBef>
                <a:spcPts val="0"/>
              </a:spcBef>
              <a:spcAft>
                <a:spcPts val="0"/>
              </a:spcAft>
              <a:buClr>
                <a:srgbClr val="0070C0"/>
              </a:buClr>
              <a:buSzPts val="8800"/>
              <a:buFont typeface="Noto Sans Symbols"/>
              <a:buNone/>
            </a:pPr>
            <a:endParaRPr sz="1400" b="0" i="0" u="none" strike="noStrike" cap="none" dirty="0">
              <a:solidFill>
                <a:srgbClr val="A5A5A5"/>
              </a:solidFill>
              <a:latin typeface="Lato"/>
              <a:ea typeface="Lato"/>
              <a:cs typeface="Lato"/>
              <a:sym typeface="Lato"/>
            </a:endParaRPr>
          </a:p>
        </p:txBody>
      </p:sp>
      <p:sp>
        <p:nvSpPr>
          <p:cNvPr id="178" name="Google Shape;178;p21"/>
          <p:cNvSpPr/>
          <p:nvPr/>
        </p:nvSpPr>
        <p:spPr>
          <a:xfrm>
            <a:off x="142889" y="77469"/>
            <a:ext cx="9215984"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i="0" u="none" strike="noStrike" cap="none">
                <a:solidFill>
                  <a:schemeClr val="dk1"/>
                </a:solidFill>
                <a:latin typeface="Twentieth Century"/>
                <a:ea typeface="Twentieth Century"/>
                <a:cs typeface="Twentieth Century"/>
                <a:sym typeface="Twentieth Century"/>
              </a:rPr>
              <a:t>Maine’s Cleantech Business Hub</a:t>
            </a:r>
            <a:endParaRPr sz="5400" b="0" i="0" u="none" strike="noStrike" cap="none">
              <a:solidFill>
                <a:schemeClr val="dk1"/>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5"/>
                                        </p:tgtEl>
                                        <p:attrNameLst>
                                          <p:attrName>style.visibility</p:attrName>
                                        </p:attrNameLst>
                                      </p:cBhvr>
                                      <p:to>
                                        <p:strVal val="visible"/>
                                      </p:to>
                                    </p:set>
                                    <p:animEffect transition="in" filter="fade">
                                      <p:cBhvr>
                                        <p:cTn id="11" dur="500"/>
                                        <p:tgtEl>
                                          <p:spTgt spid="17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6"/>
                                        </p:tgtEl>
                                        <p:attrNameLst>
                                          <p:attrName>style.visibility</p:attrName>
                                        </p:attrNameLst>
                                      </p:cBhvr>
                                      <p:to>
                                        <p:strVal val="visible"/>
                                      </p:to>
                                    </p:set>
                                    <p:animEffect transition="in" filter="fade">
                                      <p:cBhvr>
                                        <p:cTn id="15"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2"/>
          <p:cNvSpPr/>
          <p:nvPr/>
        </p:nvSpPr>
        <p:spPr>
          <a:xfrm rot="10800000">
            <a:off x="354840" y="32636"/>
            <a:ext cx="5662454" cy="6865389"/>
          </a:xfrm>
          <a:custGeom>
            <a:avLst/>
            <a:gdLst/>
            <a:ahLst/>
            <a:cxnLst/>
            <a:rect l="l" t="t" r="r" b="b"/>
            <a:pathLst>
              <a:path w="4810125" h="5143500" extrusionOk="0">
                <a:moveTo>
                  <a:pt x="1149150" y="0"/>
                </a:moveTo>
                <a:lnTo>
                  <a:pt x="2219325" y="0"/>
                </a:lnTo>
                <a:lnTo>
                  <a:pt x="3829050" y="0"/>
                </a:lnTo>
                <a:lnTo>
                  <a:pt x="4810125" y="0"/>
                </a:lnTo>
                <a:lnTo>
                  <a:pt x="4810125" y="5143500"/>
                </a:lnTo>
                <a:lnTo>
                  <a:pt x="2219325" y="5143500"/>
                </a:lnTo>
                <a:lnTo>
                  <a:pt x="2219325" y="5143498"/>
                </a:lnTo>
                <a:lnTo>
                  <a:pt x="1893191" y="5143498"/>
                </a:lnTo>
                <a:lnTo>
                  <a:pt x="0" y="1942799"/>
                </a:lnTo>
                <a:close/>
              </a:path>
            </a:pathLst>
          </a:cu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185" name="Google Shape;185;p22"/>
          <p:cNvSpPr/>
          <p:nvPr/>
        </p:nvSpPr>
        <p:spPr>
          <a:xfrm>
            <a:off x="5671415" y="3887437"/>
            <a:ext cx="1680776" cy="665315"/>
          </a:xfrm>
          <a:prstGeom prst="parallelogram">
            <a:avLst>
              <a:gd name="adj" fmla="val 64132"/>
            </a:avLst>
          </a:prstGeom>
          <a:solidFill>
            <a:schemeClr val="accent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186" name="Google Shape;186;p22"/>
          <p:cNvSpPr/>
          <p:nvPr/>
        </p:nvSpPr>
        <p:spPr>
          <a:xfrm>
            <a:off x="6860617" y="1768235"/>
            <a:ext cx="1680776" cy="665315"/>
          </a:xfrm>
          <a:prstGeom prst="parallelogram">
            <a:avLst>
              <a:gd name="adj" fmla="val 64132"/>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187" name="Google Shape;187;p22"/>
          <p:cNvSpPr txBox="1"/>
          <p:nvPr/>
        </p:nvSpPr>
        <p:spPr>
          <a:xfrm>
            <a:off x="8764597" y="1850100"/>
            <a:ext cx="2643561" cy="533416"/>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chemeClr val="accent1"/>
              </a:buClr>
              <a:buSzPts val="1800"/>
              <a:buFont typeface="Noto Sans Symbols"/>
              <a:buNone/>
            </a:pPr>
            <a:r>
              <a:rPr lang="en-US" sz="1800" b="1" i="0" u="none" strike="noStrike" cap="none">
                <a:solidFill>
                  <a:schemeClr val="accent1"/>
                </a:solidFill>
                <a:latin typeface="Lato"/>
                <a:ea typeface="Lato"/>
                <a:cs typeface="Lato"/>
                <a:sym typeface="Lato"/>
              </a:rPr>
              <a:t>CONVENER</a:t>
            </a:r>
            <a:br>
              <a:rPr lang="en-US" sz="2000" b="1" i="0" u="none" strike="noStrike" cap="none">
                <a:solidFill>
                  <a:srgbClr val="A5A5A5"/>
                </a:solidFill>
                <a:latin typeface="Lato"/>
                <a:ea typeface="Lato"/>
                <a:cs typeface="Lato"/>
                <a:sym typeface="Lato"/>
              </a:rPr>
            </a:br>
            <a:r>
              <a:rPr lang="en-US" sz="1200" b="0" i="0" u="none" strike="noStrike" cap="none">
                <a:solidFill>
                  <a:srgbClr val="A5A5A5"/>
                </a:solidFill>
                <a:latin typeface="Lato"/>
                <a:ea typeface="Lato"/>
                <a:cs typeface="Lato"/>
                <a:sym typeface="Lato"/>
              </a:rPr>
              <a:t>PUBLIC / PRIVATE / NONPROFIT</a:t>
            </a:r>
            <a:endParaRPr sz="1400" b="0" i="0" u="none" strike="noStrike" cap="none">
              <a:solidFill>
                <a:srgbClr val="A5A5A5"/>
              </a:solidFill>
              <a:latin typeface="Lato"/>
              <a:ea typeface="Lato"/>
              <a:cs typeface="Lato"/>
              <a:sym typeface="Lato"/>
            </a:endParaRPr>
          </a:p>
        </p:txBody>
      </p:sp>
      <p:grpSp>
        <p:nvGrpSpPr>
          <p:cNvPr id="188" name="Google Shape;188;p22"/>
          <p:cNvGrpSpPr/>
          <p:nvPr/>
        </p:nvGrpSpPr>
        <p:grpSpPr>
          <a:xfrm>
            <a:off x="7496466" y="1888161"/>
            <a:ext cx="430672" cy="407180"/>
            <a:chOff x="415925" y="3217863"/>
            <a:chExt cx="436563" cy="412750"/>
          </a:xfrm>
        </p:grpSpPr>
        <p:sp>
          <p:nvSpPr>
            <p:cNvPr id="189" name="Google Shape;189;p22"/>
            <p:cNvSpPr/>
            <p:nvPr/>
          </p:nvSpPr>
          <p:spPr>
            <a:xfrm>
              <a:off x="517525" y="3217863"/>
              <a:ext cx="233363" cy="231775"/>
            </a:xfrm>
            <a:custGeom>
              <a:avLst/>
              <a:gdLst/>
              <a:ahLst/>
              <a:cxnLst/>
              <a:rect l="l" t="t" r="r" b="b"/>
              <a:pathLst>
                <a:path w="1768" h="1756" extrusionOk="0">
                  <a:moveTo>
                    <a:pt x="884" y="229"/>
                  </a:moveTo>
                  <a:lnTo>
                    <a:pt x="821" y="232"/>
                  </a:lnTo>
                  <a:lnTo>
                    <a:pt x="761" y="241"/>
                  </a:lnTo>
                  <a:lnTo>
                    <a:pt x="702" y="255"/>
                  </a:lnTo>
                  <a:lnTo>
                    <a:pt x="645" y="274"/>
                  </a:lnTo>
                  <a:lnTo>
                    <a:pt x="591" y="299"/>
                  </a:lnTo>
                  <a:lnTo>
                    <a:pt x="539" y="328"/>
                  </a:lnTo>
                  <a:lnTo>
                    <a:pt x="491" y="361"/>
                  </a:lnTo>
                  <a:lnTo>
                    <a:pt x="446" y="399"/>
                  </a:lnTo>
                  <a:lnTo>
                    <a:pt x="403" y="440"/>
                  </a:lnTo>
                  <a:lnTo>
                    <a:pt x="366" y="485"/>
                  </a:lnTo>
                  <a:lnTo>
                    <a:pt x="332" y="534"/>
                  </a:lnTo>
                  <a:lnTo>
                    <a:pt x="303" y="585"/>
                  </a:lnTo>
                  <a:lnTo>
                    <a:pt x="279" y="639"/>
                  </a:lnTo>
                  <a:lnTo>
                    <a:pt x="259" y="696"/>
                  </a:lnTo>
                  <a:lnTo>
                    <a:pt x="244" y="754"/>
                  </a:lnTo>
                  <a:lnTo>
                    <a:pt x="236" y="815"/>
                  </a:lnTo>
                  <a:lnTo>
                    <a:pt x="233" y="877"/>
                  </a:lnTo>
                  <a:lnTo>
                    <a:pt x="236" y="939"/>
                  </a:lnTo>
                  <a:lnTo>
                    <a:pt x="244" y="999"/>
                  </a:lnTo>
                  <a:lnTo>
                    <a:pt x="259" y="1058"/>
                  </a:lnTo>
                  <a:lnTo>
                    <a:pt x="279" y="1114"/>
                  </a:lnTo>
                  <a:lnTo>
                    <a:pt x="303" y="1168"/>
                  </a:lnTo>
                  <a:lnTo>
                    <a:pt x="332" y="1219"/>
                  </a:lnTo>
                  <a:lnTo>
                    <a:pt x="366" y="1267"/>
                  </a:lnTo>
                  <a:lnTo>
                    <a:pt x="403" y="1312"/>
                  </a:lnTo>
                  <a:lnTo>
                    <a:pt x="446" y="1353"/>
                  </a:lnTo>
                  <a:lnTo>
                    <a:pt x="491" y="1391"/>
                  </a:lnTo>
                  <a:lnTo>
                    <a:pt x="539" y="1424"/>
                  </a:lnTo>
                  <a:lnTo>
                    <a:pt x="591" y="1453"/>
                  </a:lnTo>
                  <a:lnTo>
                    <a:pt x="645" y="1478"/>
                  </a:lnTo>
                  <a:lnTo>
                    <a:pt x="702" y="1497"/>
                  </a:lnTo>
                  <a:lnTo>
                    <a:pt x="761" y="1511"/>
                  </a:lnTo>
                  <a:lnTo>
                    <a:pt x="821" y="1520"/>
                  </a:lnTo>
                  <a:lnTo>
                    <a:pt x="884" y="1523"/>
                  </a:lnTo>
                  <a:lnTo>
                    <a:pt x="946" y="1520"/>
                  </a:lnTo>
                  <a:lnTo>
                    <a:pt x="1008" y="1511"/>
                  </a:lnTo>
                  <a:lnTo>
                    <a:pt x="1066" y="1497"/>
                  </a:lnTo>
                  <a:lnTo>
                    <a:pt x="1124" y="1478"/>
                  </a:lnTo>
                  <a:lnTo>
                    <a:pt x="1177" y="1453"/>
                  </a:lnTo>
                  <a:lnTo>
                    <a:pt x="1229" y="1424"/>
                  </a:lnTo>
                  <a:lnTo>
                    <a:pt x="1278" y="1391"/>
                  </a:lnTo>
                  <a:lnTo>
                    <a:pt x="1323" y="1353"/>
                  </a:lnTo>
                  <a:lnTo>
                    <a:pt x="1364" y="1312"/>
                  </a:lnTo>
                  <a:lnTo>
                    <a:pt x="1403" y="1267"/>
                  </a:lnTo>
                  <a:lnTo>
                    <a:pt x="1436" y="1219"/>
                  </a:lnTo>
                  <a:lnTo>
                    <a:pt x="1465" y="1168"/>
                  </a:lnTo>
                  <a:lnTo>
                    <a:pt x="1489" y="1114"/>
                  </a:lnTo>
                  <a:lnTo>
                    <a:pt x="1509" y="1058"/>
                  </a:lnTo>
                  <a:lnTo>
                    <a:pt x="1524" y="999"/>
                  </a:lnTo>
                  <a:lnTo>
                    <a:pt x="1533" y="939"/>
                  </a:lnTo>
                  <a:lnTo>
                    <a:pt x="1536" y="877"/>
                  </a:lnTo>
                  <a:lnTo>
                    <a:pt x="1533" y="815"/>
                  </a:lnTo>
                  <a:lnTo>
                    <a:pt x="1524" y="754"/>
                  </a:lnTo>
                  <a:lnTo>
                    <a:pt x="1509" y="696"/>
                  </a:lnTo>
                  <a:lnTo>
                    <a:pt x="1489" y="639"/>
                  </a:lnTo>
                  <a:lnTo>
                    <a:pt x="1465" y="585"/>
                  </a:lnTo>
                  <a:lnTo>
                    <a:pt x="1436" y="534"/>
                  </a:lnTo>
                  <a:lnTo>
                    <a:pt x="1403" y="485"/>
                  </a:lnTo>
                  <a:lnTo>
                    <a:pt x="1364" y="440"/>
                  </a:lnTo>
                  <a:lnTo>
                    <a:pt x="1323" y="399"/>
                  </a:lnTo>
                  <a:lnTo>
                    <a:pt x="1278" y="361"/>
                  </a:lnTo>
                  <a:lnTo>
                    <a:pt x="1229" y="328"/>
                  </a:lnTo>
                  <a:lnTo>
                    <a:pt x="1177" y="299"/>
                  </a:lnTo>
                  <a:lnTo>
                    <a:pt x="1124" y="274"/>
                  </a:lnTo>
                  <a:lnTo>
                    <a:pt x="1066" y="255"/>
                  </a:lnTo>
                  <a:lnTo>
                    <a:pt x="1008" y="241"/>
                  </a:lnTo>
                  <a:lnTo>
                    <a:pt x="946" y="232"/>
                  </a:lnTo>
                  <a:lnTo>
                    <a:pt x="884" y="229"/>
                  </a:lnTo>
                  <a:close/>
                  <a:moveTo>
                    <a:pt x="884" y="0"/>
                  </a:moveTo>
                  <a:lnTo>
                    <a:pt x="956" y="3"/>
                  </a:lnTo>
                  <a:lnTo>
                    <a:pt x="1028" y="12"/>
                  </a:lnTo>
                  <a:lnTo>
                    <a:pt x="1096" y="25"/>
                  </a:lnTo>
                  <a:lnTo>
                    <a:pt x="1164" y="45"/>
                  </a:lnTo>
                  <a:lnTo>
                    <a:pt x="1228" y="69"/>
                  </a:lnTo>
                  <a:lnTo>
                    <a:pt x="1291" y="98"/>
                  </a:lnTo>
                  <a:lnTo>
                    <a:pt x="1350" y="131"/>
                  </a:lnTo>
                  <a:lnTo>
                    <a:pt x="1407" y="169"/>
                  </a:lnTo>
                  <a:lnTo>
                    <a:pt x="1460" y="210"/>
                  </a:lnTo>
                  <a:lnTo>
                    <a:pt x="1509" y="256"/>
                  </a:lnTo>
                  <a:lnTo>
                    <a:pt x="1556" y="305"/>
                  </a:lnTo>
                  <a:lnTo>
                    <a:pt x="1598" y="358"/>
                  </a:lnTo>
                  <a:lnTo>
                    <a:pt x="1636" y="414"/>
                  </a:lnTo>
                  <a:lnTo>
                    <a:pt x="1670" y="473"/>
                  </a:lnTo>
                  <a:lnTo>
                    <a:pt x="1699" y="535"/>
                  </a:lnTo>
                  <a:lnTo>
                    <a:pt x="1724" y="599"/>
                  </a:lnTo>
                  <a:lnTo>
                    <a:pt x="1743" y="666"/>
                  </a:lnTo>
                  <a:lnTo>
                    <a:pt x="1757" y="734"/>
                  </a:lnTo>
                  <a:lnTo>
                    <a:pt x="1766" y="805"/>
                  </a:lnTo>
                  <a:lnTo>
                    <a:pt x="1768" y="877"/>
                  </a:lnTo>
                  <a:lnTo>
                    <a:pt x="1766" y="949"/>
                  </a:lnTo>
                  <a:lnTo>
                    <a:pt x="1757" y="1019"/>
                  </a:lnTo>
                  <a:lnTo>
                    <a:pt x="1743" y="1088"/>
                  </a:lnTo>
                  <a:lnTo>
                    <a:pt x="1724" y="1154"/>
                  </a:lnTo>
                  <a:lnTo>
                    <a:pt x="1699" y="1218"/>
                  </a:lnTo>
                  <a:lnTo>
                    <a:pt x="1670" y="1280"/>
                  </a:lnTo>
                  <a:lnTo>
                    <a:pt x="1636" y="1339"/>
                  </a:lnTo>
                  <a:lnTo>
                    <a:pt x="1598" y="1395"/>
                  </a:lnTo>
                  <a:lnTo>
                    <a:pt x="1556" y="1448"/>
                  </a:lnTo>
                  <a:lnTo>
                    <a:pt x="1509" y="1497"/>
                  </a:lnTo>
                  <a:lnTo>
                    <a:pt x="1460" y="1543"/>
                  </a:lnTo>
                  <a:lnTo>
                    <a:pt x="1407" y="1586"/>
                  </a:lnTo>
                  <a:lnTo>
                    <a:pt x="1350" y="1624"/>
                  </a:lnTo>
                  <a:lnTo>
                    <a:pt x="1291" y="1658"/>
                  </a:lnTo>
                  <a:lnTo>
                    <a:pt x="1228" y="1687"/>
                  </a:lnTo>
                  <a:lnTo>
                    <a:pt x="1164" y="1711"/>
                  </a:lnTo>
                  <a:lnTo>
                    <a:pt x="1096" y="1730"/>
                  </a:lnTo>
                  <a:lnTo>
                    <a:pt x="1028" y="1744"/>
                  </a:lnTo>
                  <a:lnTo>
                    <a:pt x="956" y="1753"/>
                  </a:lnTo>
                  <a:lnTo>
                    <a:pt x="884" y="1756"/>
                  </a:lnTo>
                  <a:lnTo>
                    <a:pt x="811" y="1753"/>
                  </a:lnTo>
                  <a:lnTo>
                    <a:pt x="741" y="1744"/>
                  </a:lnTo>
                  <a:lnTo>
                    <a:pt x="671" y="1730"/>
                  </a:lnTo>
                  <a:lnTo>
                    <a:pt x="605" y="1711"/>
                  </a:lnTo>
                  <a:lnTo>
                    <a:pt x="539" y="1686"/>
                  </a:lnTo>
                  <a:lnTo>
                    <a:pt x="478" y="1657"/>
                  </a:lnTo>
                  <a:lnTo>
                    <a:pt x="419" y="1624"/>
                  </a:lnTo>
                  <a:lnTo>
                    <a:pt x="362" y="1585"/>
                  </a:lnTo>
                  <a:lnTo>
                    <a:pt x="309" y="1542"/>
                  </a:lnTo>
                  <a:lnTo>
                    <a:pt x="258" y="1496"/>
                  </a:lnTo>
                  <a:lnTo>
                    <a:pt x="212" y="1447"/>
                  </a:lnTo>
                  <a:lnTo>
                    <a:pt x="170" y="1394"/>
                  </a:lnTo>
                  <a:lnTo>
                    <a:pt x="132" y="1338"/>
                  </a:lnTo>
                  <a:lnTo>
                    <a:pt x="98" y="1279"/>
                  </a:lnTo>
                  <a:lnTo>
                    <a:pt x="69" y="1217"/>
                  </a:lnTo>
                  <a:lnTo>
                    <a:pt x="45" y="1153"/>
                  </a:lnTo>
                  <a:lnTo>
                    <a:pt x="26" y="1087"/>
                  </a:lnTo>
                  <a:lnTo>
                    <a:pt x="11" y="1018"/>
                  </a:lnTo>
                  <a:lnTo>
                    <a:pt x="3" y="948"/>
                  </a:lnTo>
                  <a:lnTo>
                    <a:pt x="0" y="877"/>
                  </a:lnTo>
                  <a:lnTo>
                    <a:pt x="3" y="805"/>
                  </a:lnTo>
                  <a:lnTo>
                    <a:pt x="11" y="735"/>
                  </a:lnTo>
                  <a:lnTo>
                    <a:pt x="26" y="667"/>
                  </a:lnTo>
                  <a:lnTo>
                    <a:pt x="45" y="600"/>
                  </a:lnTo>
                  <a:lnTo>
                    <a:pt x="69" y="536"/>
                  </a:lnTo>
                  <a:lnTo>
                    <a:pt x="98" y="474"/>
                  </a:lnTo>
                  <a:lnTo>
                    <a:pt x="132" y="415"/>
                  </a:lnTo>
                  <a:lnTo>
                    <a:pt x="170" y="359"/>
                  </a:lnTo>
                  <a:lnTo>
                    <a:pt x="212" y="306"/>
                  </a:lnTo>
                  <a:lnTo>
                    <a:pt x="258" y="257"/>
                  </a:lnTo>
                  <a:lnTo>
                    <a:pt x="309" y="211"/>
                  </a:lnTo>
                  <a:lnTo>
                    <a:pt x="362" y="169"/>
                  </a:lnTo>
                  <a:lnTo>
                    <a:pt x="419" y="132"/>
                  </a:lnTo>
                  <a:lnTo>
                    <a:pt x="478" y="98"/>
                  </a:lnTo>
                  <a:lnTo>
                    <a:pt x="539" y="69"/>
                  </a:lnTo>
                  <a:lnTo>
                    <a:pt x="605" y="45"/>
                  </a:lnTo>
                  <a:lnTo>
                    <a:pt x="671" y="26"/>
                  </a:lnTo>
                  <a:lnTo>
                    <a:pt x="741" y="12"/>
                  </a:lnTo>
                  <a:lnTo>
                    <a:pt x="811" y="3"/>
                  </a:lnTo>
                  <a:lnTo>
                    <a:pt x="88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190" name="Google Shape;190;p22"/>
            <p:cNvSpPr/>
            <p:nvPr/>
          </p:nvSpPr>
          <p:spPr>
            <a:xfrm>
              <a:off x="415925" y="3470275"/>
              <a:ext cx="436563" cy="160338"/>
            </a:xfrm>
            <a:custGeom>
              <a:avLst/>
              <a:gdLst/>
              <a:ahLst/>
              <a:cxnLst/>
              <a:rect l="l" t="t" r="r" b="b"/>
              <a:pathLst>
                <a:path w="3305" h="1219" extrusionOk="0">
                  <a:moveTo>
                    <a:pt x="1110" y="232"/>
                  </a:moveTo>
                  <a:lnTo>
                    <a:pt x="1036" y="235"/>
                  </a:lnTo>
                  <a:lnTo>
                    <a:pt x="965" y="244"/>
                  </a:lnTo>
                  <a:lnTo>
                    <a:pt x="894" y="259"/>
                  </a:lnTo>
                  <a:lnTo>
                    <a:pt x="827" y="278"/>
                  </a:lnTo>
                  <a:lnTo>
                    <a:pt x="763" y="304"/>
                  </a:lnTo>
                  <a:lnTo>
                    <a:pt x="700" y="334"/>
                  </a:lnTo>
                  <a:lnTo>
                    <a:pt x="640" y="368"/>
                  </a:lnTo>
                  <a:lnTo>
                    <a:pt x="583" y="407"/>
                  </a:lnTo>
                  <a:lnTo>
                    <a:pt x="530" y="451"/>
                  </a:lnTo>
                  <a:lnTo>
                    <a:pt x="480" y="498"/>
                  </a:lnTo>
                  <a:lnTo>
                    <a:pt x="435" y="549"/>
                  </a:lnTo>
                  <a:lnTo>
                    <a:pt x="393" y="603"/>
                  </a:lnTo>
                  <a:lnTo>
                    <a:pt x="356" y="660"/>
                  </a:lnTo>
                  <a:lnTo>
                    <a:pt x="322" y="721"/>
                  </a:lnTo>
                  <a:lnTo>
                    <a:pt x="295" y="785"/>
                  </a:lnTo>
                  <a:lnTo>
                    <a:pt x="272" y="850"/>
                  </a:lnTo>
                  <a:lnTo>
                    <a:pt x="254" y="918"/>
                  </a:lnTo>
                  <a:lnTo>
                    <a:pt x="242" y="987"/>
                  </a:lnTo>
                  <a:lnTo>
                    <a:pt x="3063" y="987"/>
                  </a:lnTo>
                  <a:lnTo>
                    <a:pt x="3051" y="917"/>
                  </a:lnTo>
                  <a:lnTo>
                    <a:pt x="3033" y="849"/>
                  </a:lnTo>
                  <a:lnTo>
                    <a:pt x="3011" y="784"/>
                  </a:lnTo>
                  <a:lnTo>
                    <a:pt x="2983" y="720"/>
                  </a:lnTo>
                  <a:lnTo>
                    <a:pt x="2949" y="659"/>
                  </a:lnTo>
                  <a:lnTo>
                    <a:pt x="2912" y="602"/>
                  </a:lnTo>
                  <a:lnTo>
                    <a:pt x="2871" y="547"/>
                  </a:lnTo>
                  <a:lnTo>
                    <a:pt x="2824" y="497"/>
                  </a:lnTo>
                  <a:lnTo>
                    <a:pt x="2775" y="450"/>
                  </a:lnTo>
                  <a:lnTo>
                    <a:pt x="2722" y="406"/>
                  </a:lnTo>
                  <a:lnTo>
                    <a:pt x="2665" y="368"/>
                  </a:lnTo>
                  <a:lnTo>
                    <a:pt x="2606" y="333"/>
                  </a:lnTo>
                  <a:lnTo>
                    <a:pt x="2543" y="303"/>
                  </a:lnTo>
                  <a:lnTo>
                    <a:pt x="2478" y="278"/>
                  </a:lnTo>
                  <a:lnTo>
                    <a:pt x="2410" y="258"/>
                  </a:lnTo>
                  <a:lnTo>
                    <a:pt x="2340" y="244"/>
                  </a:lnTo>
                  <a:lnTo>
                    <a:pt x="2268" y="235"/>
                  </a:lnTo>
                  <a:lnTo>
                    <a:pt x="2195" y="232"/>
                  </a:lnTo>
                  <a:lnTo>
                    <a:pt x="1110" y="232"/>
                  </a:lnTo>
                  <a:close/>
                  <a:moveTo>
                    <a:pt x="1110" y="0"/>
                  </a:moveTo>
                  <a:lnTo>
                    <a:pt x="2195" y="0"/>
                  </a:lnTo>
                  <a:lnTo>
                    <a:pt x="2278" y="3"/>
                  </a:lnTo>
                  <a:lnTo>
                    <a:pt x="2359" y="12"/>
                  </a:lnTo>
                  <a:lnTo>
                    <a:pt x="2439" y="27"/>
                  </a:lnTo>
                  <a:lnTo>
                    <a:pt x="2516" y="47"/>
                  </a:lnTo>
                  <a:lnTo>
                    <a:pt x="2591" y="73"/>
                  </a:lnTo>
                  <a:lnTo>
                    <a:pt x="2663" y="103"/>
                  </a:lnTo>
                  <a:lnTo>
                    <a:pt x="2733" y="139"/>
                  </a:lnTo>
                  <a:lnTo>
                    <a:pt x="2799" y="178"/>
                  </a:lnTo>
                  <a:lnTo>
                    <a:pt x="2864" y="223"/>
                  </a:lnTo>
                  <a:lnTo>
                    <a:pt x="2923" y="271"/>
                  </a:lnTo>
                  <a:lnTo>
                    <a:pt x="2981" y="324"/>
                  </a:lnTo>
                  <a:lnTo>
                    <a:pt x="3033" y="380"/>
                  </a:lnTo>
                  <a:lnTo>
                    <a:pt x="3081" y="440"/>
                  </a:lnTo>
                  <a:lnTo>
                    <a:pt x="3127" y="503"/>
                  </a:lnTo>
                  <a:lnTo>
                    <a:pt x="3167" y="570"/>
                  </a:lnTo>
                  <a:lnTo>
                    <a:pt x="3202" y="639"/>
                  </a:lnTo>
                  <a:lnTo>
                    <a:pt x="3232" y="710"/>
                  </a:lnTo>
                  <a:lnTo>
                    <a:pt x="3259" y="786"/>
                  </a:lnTo>
                  <a:lnTo>
                    <a:pt x="3279" y="862"/>
                  </a:lnTo>
                  <a:lnTo>
                    <a:pt x="3293" y="941"/>
                  </a:lnTo>
                  <a:lnTo>
                    <a:pt x="3302" y="1021"/>
                  </a:lnTo>
                  <a:lnTo>
                    <a:pt x="3305" y="1103"/>
                  </a:lnTo>
                  <a:lnTo>
                    <a:pt x="3302" y="1130"/>
                  </a:lnTo>
                  <a:lnTo>
                    <a:pt x="3294" y="1154"/>
                  </a:lnTo>
                  <a:lnTo>
                    <a:pt x="3280" y="1176"/>
                  </a:lnTo>
                  <a:lnTo>
                    <a:pt x="3262" y="1194"/>
                  </a:lnTo>
                  <a:lnTo>
                    <a:pt x="3240" y="1207"/>
                  </a:lnTo>
                  <a:lnTo>
                    <a:pt x="3215" y="1216"/>
                  </a:lnTo>
                  <a:lnTo>
                    <a:pt x="3188" y="1219"/>
                  </a:lnTo>
                  <a:lnTo>
                    <a:pt x="117" y="1219"/>
                  </a:lnTo>
                  <a:lnTo>
                    <a:pt x="90" y="1216"/>
                  </a:lnTo>
                  <a:lnTo>
                    <a:pt x="65" y="1207"/>
                  </a:lnTo>
                  <a:lnTo>
                    <a:pt x="43" y="1194"/>
                  </a:lnTo>
                  <a:lnTo>
                    <a:pt x="25" y="1176"/>
                  </a:lnTo>
                  <a:lnTo>
                    <a:pt x="12" y="1154"/>
                  </a:lnTo>
                  <a:lnTo>
                    <a:pt x="3" y="1130"/>
                  </a:lnTo>
                  <a:lnTo>
                    <a:pt x="0" y="1103"/>
                  </a:lnTo>
                  <a:lnTo>
                    <a:pt x="3" y="1021"/>
                  </a:lnTo>
                  <a:lnTo>
                    <a:pt x="12" y="940"/>
                  </a:lnTo>
                  <a:lnTo>
                    <a:pt x="27" y="861"/>
                  </a:lnTo>
                  <a:lnTo>
                    <a:pt x="47" y="785"/>
                  </a:lnTo>
                  <a:lnTo>
                    <a:pt x="73" y="709"/>
                  </a:lnTo>
                  <a:lnTo>
                    <a:pt x="104" y="638"/>
                  </a:lnTo>
                  <a:lnTo>
                    <a:pt x="139" y="568"/>
                  </a:lnTo>
                  <a:lnTo>
                    <a:pt x="179" y="502"/>
                  </a:lnTo>
                  <a:lnTo>
                    <a:pt x="224" y="439"/>
                  </a:lnTo>
                  <a:lnTo>
                    <a:pt x="273" y="379"/>
                  </a:lnTo>
                  <a:lnTo>
                    <a:pt x="326" y="323"/>
                  </a:lnTo>
                  <a:lnTo>
                    <a:pt x="383" y="271"/>
                  </a:lnTo>
                  <a:lnTo>
                    <a:pt x="443" y="222"/>
                  </a:lnTo>
                  <a:lnTo>
                    <a:pt x="507" y="178"/>
                  </a:lnTo>
                  <a:lnTo>
                    <a:pt x="573" y="138"/>
                  </a:lnTo>
                  <a:lnTo>
                    <a:pt x="643" y="103"/>
                  </a:lnTo>
                  <a:lnTo>
                    <a:pt x="715" y="72"/>
                  </a:lnTo>
                  <a:lnTo>
                    <a:pt x="790" y="47"/>
                  </a:lnTo>
                  <a:lnTo>
                    <a:pt x="867" y="27"/>
                  </a:lnTo>
                  <a:lnTo>
                    <a:pt x="946" y="12"/>
                  </a:lnTo>
                  <a:lnTo>
                    <a:pt x="1027" y="3"/>
                  </a:lnTo>
                  <a:lnTo>
                    <a:pt x="111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grpSp>
      <p:sp>
        <p:nvSpPr>
          <p:cNvPr id="191" name="Google Shape;191;p22"/>
          <p:cNvSpPr/>
          <p:nvPr/>
        </p:nvSpPr>
        <p:spPr>
          <a:xfrm>
            <a:off x="6270562" y="2820287"/>
            <a:ext cx="1680776" cy="665315"/>
          </a:xfrm>
          <a:prstGeom prst="parallelogram">
            <a:avLst>
              <a:gd name="adj" fmla="val 64132"/>
            </a:avLst>
          </a:prstGeom>
          <a:solidFill>
            <a:schemeClr val="accen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192" name="Google Shape;192;p22"/>
          <p:cNvSpPr txBox="1"/>
          <p:nvPr/>
        </p:nvSpPr>
        <p:spPr>
          <a:xfrm>
            <a:off x="8276621" y="2872675"/>
            <a:ext cx="3446806" cy="533416"/>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chemeClr val="accent2"/>
              </a:buClr>
              <a:buSzPts val="1800"/>
              <a:buFont typeface="Noto Sans Symbols"/>
              <a:buNone/>
            </a:pPr>
            <a:r>
              <a:rPr lang="en-US" sz="1800" b="1" u="none">
                <a:solidFill>
                  <a:schemeClr val="accent2"/>
                </a:solidFill>
                <a:latin typeface="Lato"/>
                <a:ea typeface="Lato"/>
                <a:cs typeface="Lato"/>
                <a:sym typeface="Lato"/>
              </a:rPr>
              <a:t>CATALYST FOR GROWTH</a:t>
            </a:r>
            <a:br>
              <a:rPr lang="en-US" sz="2000" b="1" u="none">
                <a:solidFill>
                  <a:srgbClr val="A5A5A5"/>
                </a:solidFill>
                <a:latin typeface="Lato"/>
                <a:ea typeface="Lato"/>
                <a:cs typeface="Lato"/>
                <a:sym typeface="Lato"/>
              </a:rPr>
            </a:br>
            <a:r>
              <a:rPr lang="en-US" sz="1200" b="0" u="none">
                <a:solidFill>
                  <a:srgbClr val="A5A5A5"/>
                </a:solidFill>
                <a:latin typeface="Lato"/>
                <a:ea typeface="Lato"/>
                <a:cs typeface="Lato"/>
                <a:sym typeface="Lato"/>
              </a:rPr>
              <a:t>INNOVATION / ECONOMIC &amp; BUSINESS </a:t>
            </a:r>
            <a:endParaRPr sz="1400" b="0" u="none">
              <a:solidFill>
                <a:srgbClr val="A5A5A5"/>
              </a:solidFill>
              <a:latin typeface="Lato"/>
              <a:ea typeface="Lato"/>
              <a:cs typeface="Lato"/>
              <a:sym typeface="Lato"/>
            </a:endParaRPr>
          </a:p>
        </p:txBody>
      </p:sp>
      <p:sp>
        <p:nvSpPr>
          <p:cNvPr id="193" name="Google Shape;193;p22"/>
          <p:cNvSpPr txBox="1"/>
          <p:nvPr/>
        </p:nvSpPr>
        <p:spPr>
          <a:xfrm>
            <a:off x="7701005" y="4015940"/>
            <a:ext cx="3859631" cy="533416"/>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chemeClr val="accent5"/>
              </a:buClr>
              <a:buSzPts val="1800"/>
              <a:buFont typeface="Noto Sans Symbols"/>
              <a:buNone/>
            </a:pPr>
            <a:r>
              <a:rPr lang="en-US" sz="1800" b="1" u="none">
                <a:solidFill>
                  <a:schemeClr val="accent5"/>
                </a:solidFill>
                <a:latin typeface="Lato"/>
                <a:ea typeface="Lato"/>
                <a:cs typeface="Lato"/>
                <a:sym typeface="Lato"/>
              </a:rPr>
              <a:t>CREDIBLE RESOURCE</a:t>
            </a:r>
            <a:br>
              <a:rPr lang="en-US" sz="2000" b="1" u="none">
                <a:solidFill>
                  <a:srgbClr val="A5A5A5"/>
                </a:solidFill>
                <a:latin typeface="Lato"/>
                <a:ea typeface="Lato"/>
                <a:cs typeface="Lato"/>
                <a:sym typeface="Lato"/>
              </a:rPr>
            </a:br>
            <a:r>
              <a:rPr lang="en-US" sz="1200" b="0" u="none">
                <a:solidFill>
                  <a:srgbClr val="A5A5A5"/>
                </a:solidFill>
                <a:latin typeface="Lato"/>
                <a:ea typeface="Lato"/>
                <a:cs typeface="Lato"/>
                <a:sym typeface="Lato"/>
              </a:rPr>
              <a:t>OBJECTIVE / NON-PARTISAN / DATA-DRIVEN</a:t>
            </a:r>
            <a:endParaRPr sz="1400" b="0" u="none">
              <a:solidFill>
                <a:srgbClr val="A5A5A5"/>
              </a:solidFill>
              <a:latin typeface="Lato"/>
              <a:ea typeface="Lato"/>
              <a:cs typeface="Lato"/>
              <a:sym typeface="Lato"/>
            </a:endParaRPr>
          </a:p>
        </p:txBody>
      </p:sp>
      <p:sp>
        <p:nvSpPr>
          <p:cNvPr id="194" name="Google Shape;194;p22"/>
          <p:cNvSpPr/>
          <p:nvPr/>
        </p:nvSpPr>
        <p:spPr>
          <a:xfrm>
            <a:off x="4933741" y="4977311"/>
            <a:ext cx="1680776" cy="665315"/>
          </a:xfrm>
          <a:prstGeom prst="parallelogram">
            <a:avLst>
              <a:gd name="adj" fmla="val 64132"/>
            </a:avLst>
          </a:prstGeom>
          <a:solidFill>
            <a:srgbClr val="54217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195" name="Google Shape;195;p22"/>
          <p:cNvSpPr txBox="1"/>
          <p:nvPr/>
        </p:nvSpPr>
        <p:spPr>
          <a:xfrm>
            <a:off x="6860617" y="5043261"/>
            <a:ext cx="4072451" cy="533416"/>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rgbClr val="542175"/>
              </a:buClr>
              <a:buSzPts val="1800"/>
              <a:buFont typeface="Noto Sans Symbols"/>
              <a:buNone/>
            </a:pPr>
            <a:r>
              <a:rPr lang="en-US" sz="1800" b="1" u="none">
                <a:solidFill>
                  <a:srgbClr val="542175"/>
                </a:solidFill>
                <a:latin typeface="Lato"/>
                <a:ea typeface="Lato"/>
                <a:cs typeface="Lato"/>
                <a:sym typeface="Lato"/>
              </a:rPr>
              <a:t>CONNECTOR</a:t>
            </a:r>
            <a:br>
              <a:rPr lang="en-US" sz="2000" b="1" u="none">
                <a:solidFill>
                  <a:srgbClr val="A5A5A5"/>
                </a:solidFill>
                <a:latin typeface="Lato"/>
                <a:ea typeface="Lato"/>
                <a:cs typeface="Lato"/>
                <a:sym typeface="Lato"/>
              </a:rPr>
            </a:br>
            <a:r>
              <a:rPr lang="en-US" sz="1200" b="0" u="none">
                <a:solidFill>
                  <a:srgbClr val="A5A5A5"/>
                </a:solidFill>
                <a:latin typeface="Lato"/>
                <a:ea typeface="Lato"/>
                <a:cs typeface="Lato"/>
                <a:sym typeface="Lato"/>
              </a:rPr>
              <a:t>PARTNERS / INFORMATION / BUSINESS RESOURCES</a:t>
            </a:r>
            <a:endParaRPr sz="1400" b="0" u="none">
              <a:solidFill>
                <a:srgbClr val="A5A5A5"/>
              </a:solidFill>
              <a:latin typeface="Lato"/>
              <a:ea typeface="Lato"/>
              <a:cs typeface="Lato"/>
              <a:sym typeface="Lato"/>
            </a:endParaRPr>
          </a:p>
        </p:txBody>
      </p:sp>
      <p:grpSp>
        <p:nvGrpSpPr>
          <p:cNvPr id="196" name="Google Shape;196;p22"/>
          <p:cNvGrpSpPr/>
          <p:nvPr/>
        </p:nvGrpSpPr>
        <p:grpSpPr>
          <a:xfrm>
            <a:off x="5577541" y="5074079"/>
            <a:ext cx="471778" cy="471778"/>
            <a:chOff x="-1238250" y="2566988"/>
            <a:chExt cx="1381125" cy="1381125"/>
          </a:xfrm>
        </p:grpSpPr>
        <p:sp>
          <p:nvSpPr>
            <p:cNvPr id="197" name="Google Shape;197;p22"/>
            <p:cNvSpPr/>
            <p:nvPr/>
          </p:nvSpPr>
          <p:spPr>
            <a:xfrm>
              <a:off x="-1238250" y="2566988"/>
              <a:ext cx="1381125" cy="1381125"/>
            </a:xfrm>
            <a:custGeom>
              <a:avLst/>
              <a:gdLst/>
              <a:ahLst/>
              <a:cxnLst/>
              <a:rect l="l" t="t" r="r" b="b"/>
              <a:pathLst>
                <a:path w="3480" h="3480" extrusionOk="0">
                  <a:moveTo>
                    <a:pt x="1584" y="162"/>
                  </a:moveTo>
                  <a:lnTo>
                    <a:pt x="1575" y="165"/>
                  </a:lnTo>
                  <a:lnTo>
                    <a:pt x="1568" y="171"/>
                  </a:lnTo>
                  <a:lnTo>
                    <a:pt x="1565" y="179"/>
                  </a:lnTo>
                  <a:lnTo>
                    <a:pt x="1550" y="277"/>
                  </a:lnTo>
                  <a:lnTo>
                    <a:pt x="1538" y="375"/>
                  </a:lnTo>
                  <a:lnTo>
                    <a:pt x="1530" y="406"/>
                  </a:lnTo>
                  <a:lnTo>
                    <a:pt x="1520" y="434"/>
                  </a:lnTo>
                  <a:lnTo>
                    <a:pt x="1504" y="461"/>
                  </a:lnTo>
                  <a:lnTo>
                    <a:pt x="1484" y="483"/>
                  </a:lnTo>
                  <a:lnTo>
                    <a:pt x="1461" y="502"/>
                  </a:lnTo>
                  <a:lnTo>
                    <a:pt x="1434" y="518"/>
                  </a:lnTo>
                  <a:lnTo>
                    <a:pt x="1405" y="528"/>
                  </a:lnTo>
                  <a:lnTo>
                    <a:pt x="1331" y="552"/>
                  </a:lnTo>
                  <a:lnTo>
                    <a:pt x="1259" y="579"/>
                  </a:lnTo>
                  <a:lnTo>
                    <a:pt x="1188" y="611"/>
                  </a:lnTo>
                  <a:lnTo>
                    <a:pt x="1120" y="646"/>
                  </a:lnTo>
                  <a:lnTo>
                    <a:pt x="1091" y="659"/>
                  </a:lnTo>
                  <a:lnTo>
                    <a:pt x="1063" y="668"/>
                  </a:lnTo>
                  <a:lnTo>
                    <a:pt x="1032" y="670"/>
                  </a:lnTo>
                  <a:lnTo>
                    <a:pt x="1003" y="668"/>
                  </a:lnTo>
                  <a:lnTo>
                    <a:pt x="973" y="661"/>
                  </a:lnTo>
                  <a:lnTo>
                    <a:pt x="945" y="649"/>
                  </a:lnTo>
                  <a:lnTo>
                    <a:pt x="919" y="632"/>
                  </a:lnTo>
                  <a:lnTo>
                    <a:pt x="839" y="572"/>
                  </a:lnTo>
                  <a:lnTo>
                    <a:pt x="760" y="513"/>
                  </a:lnTo>
                  <a:lnTo>
                    <a:pt x="752" y="509"/>
                  </a:lnTo>
                  <a:lnTo>
                    <a:pt x="742" y="509"/>
                  </a:lnTo>
                  <a:lnTo>
                    <a:pt x="735" y="515"/>
                  </a:lnTo>
                  <a:lnTo>
                    <a:pt x="515" y="735"/>
                  </a:lnTo>
                  <a:lnTo>
                    <a:pt x="509" y="742"/>
                  </a:lnTo>
                  <a:lnTo>
                    <a:pt x="509" y="752"/>
                  </a:lnTo>
                  <a:lnTo>
                    <a:pt x="513" y="760"/>
                  </a:lnTo>
                  <a:lnTo>
                    <a:pt x="572" y="839"/>
                  </a:lnTo>
                  <a:lnTo>
                    <a:pt x="632" y="919"/>
                  </a:lnTo>
                  <a:lnTo>
                    <a:pt x="649" y="945"/>
                  </a:lnTo>
                  <a:lnTo>
                    <a:pt x="661" y="973"/>
                  </a:lnTo>
                  <a:lnTo>
                    <a:pt x="668" y="1003"/>
                  </a:lnTo>
                  <a:lnTo>
                    <a:pt x="670" y="1032"/>
                  </a:lnTo>
                  <a:lnTo>
                    <a:pt x="668" y="1063"/>
                  </a:lnTo>
                  <a:lnTo>
                    <a:pt x="659" y="1091"/>
                  </a:lnTo>
                  <a:lnTo>
                    <a:pt x="646" y="1120"/>
                  </a:lnTo>
                  <a:lnTo>
                    <a:pt x="611" y="1188"/>
                  </a:lnTo>
                  <a:lnTo>
                    <a:pt x="579" y="1259"/>
                  </a:lnTo>
                  <a:lnTo>
                    <a:pt x="552" y="1331"/>
                  </a:lnTo>
                  <a:lnTo>
                    <a:pt x="528" y="1405"/>
                  </a:lnTo>
                  <a:lnTo>
                    <a:pt x="518" y="1434"/>
                  </a:lnTo>
                  <a:lnTo>
                    <a:pt x="502" y="1461"/>
                  </a:lnTo>
                  <a:lnTo>
                    <a:pt x="483" y="1484"/>
                  </a:lnTo>
                  <a:lnTo>
                    <a:pt x="461" y="1504"/>
                  </a:lnTo>
                  <a:lnTo>
                    <a:pt x="434" y="1520"/>
                  </a:lnTo>
                  <a:lnTo>
                    <a:pt x="406" y="1530"/>
                  </a:lnTo>
                  <a:lnTo>
                    <a:pt x="375" y="1538"/>
                  </a:lnTo>
                  <a:lnTo>
                    <a:pt x="277" y="1550"/>
                  </a:lnTo>
                  <a:lnTo>
                    <a:pt x="179" y="1565"/>
                  </a:lnTo>
                  <a:lnTo>
                    <a:pt x="171" y="1568"/>
                  </a:lnTo>
                  <a:lnTo>
                    <a:pt x="165" y="1575"/>
                  </a:lnTo>
                  <a:lnTo>
                    <a:pt x="162" y="1585"/>
                  </a:lnTo>
                  <a:lnTo>
                    <a:pt x="162" y="1896"/>
                  </a:lnTo>
                  <a:lnTo>
                    <a:pt x="165" y="1905"/>
                  </a:lnTo>
                  <a:lnTo>
                    <a:pt x="171" y="1912"/>
                  </a:lnTo>
                  <a:lnTo>
                    <a:pt x="179" y="1915"/>
                  </a:lnTo>
                  <a:lnTo>
                    <a:pt x="277" y="1930"/>
                  </a:lnTo>
                  <a:lnTo>
                    <a:pt x="375" y="1942"/>
                  </a:lnTo>
                  <a:lnTo>
                    <a:pt x="406" y="1950"/>
                  </a:lnTo>
                  <a:lnTo>
                    <a:pt x="434" y="1960"/>
                  </a:lnTo>
                  <a:lnTo>
                    <a:pt x="461" y="1976"/>
                  </a:lnTo>
                  <a:lnTo>
                    <a:pt x="483" y="1996"/>
                  </a:lnTo>
                  <a:lnTo>
                    <a:pt x="502" y="2019"/>
                  </a:lnTo>
                  <a:lnTo>
                    <a:pt x="518" y="2046"/>
                  </a:lnTo>
                  <a:lnTo>
                    <a:pt x="528" y="2075"/>
                  </a:lnTo>
                  <a:lnTo>
                    <a:pt x="552" y="2149"/>
                  </a:lnTo>
                  <a:lnTo>
                    <a:pt x="579" y="2221"/>
                  </a:lnTo>
                  <a:lnTo>
                    <a:pt x="611" y="2292"/>
                  </a:lnTo>
                  <a:lnTo>
                    <a:pt x="646" y="2360"/>
                  </a:lnTo>
                  <a:lnTo>
                    <a:pt x="659" y="2389"/>
                  </a:lnTo>
                  <a:lnTo>
                    <a:pt x="668" y="2417"/>
                  </a:lnTo>
                  <a:lnTo>
                    <a:pt x="670" y="2448"/>
                  </a:lnTo>
                  <a:lnTo>
                    <a:pt x="668" y="2477"/>
                  </a:lnTo>
                  <a:lnTo>
                    <a:pt x="661" y="2507"/>
                  </a:lnTo>
                  <a:lnTo>
                    <a:pt x="649" y="2535"/>
                  </a:lnTo>
                  <a:lnTo>
                    <a:pt x="632" y="2561"/>
                  </a:lnTo>
                  <a:lnTo>
                    <a:pt x="572" y="2641"/>
                  </a:lnTo>
                  <a:lnTo>
                    <a:pt x="513" y="2720"/>
                  </a:lnTo>
                  <a:lnTo>
                    <a:pt x="509" y="2728"/>
                  </a:lnTo>
                  <a:lnTo>
                    <a:pt x="509" y="2738"/>
                  </a:lnTo>
                  <a:lnTo>
                    <a:pt x="515" y="2745"/>
                  </a:lnTo>
                  <a:lnTo>
                    <a:pt x="735" y="2965"/>
                  </a:lnTo>
                  <a:lnTo>
                    <a:pt x="742" y="2971"/>
                  </a:lnTo>
                  <a:lnTo>
                    <a:pt x="752" y="2972"/>
                  </a:lnTo>
                  <a:lnTo>
                    <a:pt x="760" y="2967"/>
                  </a:lnTo>
                  <a:lnTo>
                    <a:pt x="839" y="2908"/>
                  </a:lnTo>
                  <a:lnTo>
                    <a:pt x="919" y="2848"/>
                  </a:lnTo>
                  <a:lnTo>
                    <a:pt x="945" y="2831"/>
                  </a:lnTo>
                  <a:lnTo>
                    <a:pt x="972" y="2820"/>
                  </a:lnTo>
                  <a:lnTo>
                    <a:pt x="1001" y="2812"/>
                  </a:lnTo>
                  <a:lnTo>
                    <a:pt x="1030" y="2810"/>
                  </a:lnTo>
                  <a:lnTo>
                    <a:pt x="1061" y="2812"/>
                  </a:lnTo>
                  <a:lnTo>
                    <a:pt x="1091" y="2821"/>
                  </a:lnTo>
                  <a:lnTo>
                    <a:pt x="1120" y="2834"/>
                  </a:lnTo>
                  <a:lnTo>
                    <a:pt x="1188" y="2869"/>
                  </a:lnTo>
                  <a:lnTo>
                    <a:pt x="1259" y="2901"/>
                  </a:lnTo>
                  <a:lnTo>
                    <a:pt x="1331" y="2928"/>
                  </a:lnTo>
                  <a:lnTo>
                    <a:pt x="1405" y="2952"/>
                  </a:lnTo>
                  <a:lnTo>
                    <a:pt x="1434" y="2962"/>
                  </a:lnTo>
                  <a:lnTo>
                    <a:pt x="1461" y="2978"/>
                  </a:lnTo>
                  <a:lnTo>
                    <a:pt x="1484" y="2997"/>
                  </a:lnTo>
                  <a:lnTo>
                    <a:pt x="1504" y="3019"/>
                  </a:lnTo>
                  <a:lnTo>
                    <a:pt x="1520" y="3046"/>
                  </a:lnTo>
                  <a:lnTo>
                    <a:pt x="1530" y="3074"/>
                  </a:lnTo>
                  <a:lnTo>
                    <a:pt x="1538" y="3105"/>
                  </a:lnTo>
                  <a:lnTo>
                    <a:pt x="1550" y="3204"/>
                  </a:lnTo>
                  <a:lnTo>
                    <a:pt x="1565" y="3301"/>
                  </a:lnTo>
                  <a:lnTo>
                    <a:pt x="1568" y="3309"/>
                  </a:lnTo>
                  <a:lnTo>
                    <a:pt x="1575" y="3315"/>
                  </a:lnTo>
                  <a:lnTo>
                    <a:pt x="1584" y="3318"/>
                  </a:lnTo>
                  <a:lnTo>
                    <a:pt x="1896" y="3318"/>
                  </a:lnTo>
                  <a:lnTo>
                    <a:pt x="1905" y="3315"/>
                  </a:lnTo>
                  <a:lnTo>
                    <a:pt x="1912" y="3309"/>
                  </a:lnTo>
                  <a:lnTo>
                    <a:pt x="1915" y="3301"/>
                  </a:lnTo>
                  <a:lnTo>
                    <a:pt x="1930" y="3203"/>
                  </a:lnTo>
                  <a:lnTo>
                    <a:pt x="1942" y="3105"/>
                  </a:lnTo>
                  <a:lnTo>
                    <a:pt x="1950" y="3074"/>
                  </a:lnTo>
                  <a:lnTo>
                    <a:pt x="1960" y="3046"/>
                  </a:lnTo>
                  <a:lnTo>
                    <a:pt x="1976" y="3019"/>
                  </a:lnTo>
                  <a:lnTo>
                    <a:pt x="1996" y="2997"/>
                  </a:lnTo>
                  <a:lnTo>
                    <a:pt x="2019" y="2978"/>
                  </a:lnTo>
                  <a:lnTo>
                    <a:pt x="2046" y="2962"/>
                  </a:lnTo>
                  <a:lnTo>
                    <a:pt x="2075" y="2952"/>
                  </a:lnTo>
                  <a:lnTo>
                    <a:pt x="2149" y="2928"/>
                  </a:lnTo>
                  <a:lnTo>
                    <a:pt x="2221" y="2901"/>
                  </a:lnTo>
                  <a:lnTo>
                    <a:pt x="2292" y="2869"/>
                  </a:lnTo>
                  <a:lnTo>
                    <a:pt x="2360" y="2834"/>
                  </a:lnTo>
                  <a:lnTo>
                    <a:pt x="2389" y="2821"/>
                  </a:lnTo>
                  <a:lnTo>
                    <a:pt x="2417" y="2812"/>
                  </a:lnTo>
                  <a:lnTo>
                    <a:pt x="2448" y="2810"/>
                  </a:lnTo>
                  <a:lnTo>
                    <a:pt x="2477" y="2812"/>
                  </a:lnTo>
                  <a:lnTo>
                    <a:pt x="2507" y="2819"/>
                  </a:lnTo>
                  <a:lnTo>
                    <a:pt x="2535" y="2831"/>
                  </a:lnTo>
                  <a:lnTo>
                    <a:pt x="2561" y="2848"/>
                  </a:lnTo>
                  <a:lnTo>
                    <a:pt x="2641" y="2908"/>
                  </a:lnTo>
                  <a:lnTo>
                    <a:pt x="2720" y="2967"/>
                  </a:lnTo>
                  <a:lnTo>
                    <a:pt x="2728" y="2972"/>
                  </a:lnTo>
                  <a:lnTo>
                    <a:pt x="2738" y="2971"/>
                  </a:lnTo>
                  <a:lnTo>
                    <a:pt x="2745" y="2965"/>
                  </a:lnTo>
                  <a:lnTo>
                    <a:pt x="2965" y="2745"/>
                  </a:lnTo>
                  <a:lnTo>
                    <a:pt x="2971" y="2738"/>
                  </a:lnTo>
                  <a:lnTo>
                    <a:pt x="2971" y="2728"/>
                  </a:lnTo>
                  <a:lnTo>
                    <a:pt x="2967" y="2720"/>
                  </a:lnTo>
                  <a:lnTo>
                    <a:pt x="2908" y="2641"/>
                  </a:lnTo>
                  <a:lnTo>
                    <a:pt x="2848" y="2561"/>
                  </a:lnTo>
                  <a:lnTo>
                    <a:pt x="2831" y="2535"/>
                  </a:lnTo>
                  <a:lnTo>
                    <a:pt x="2819" y="2507"/>
                  </a:lnTo>
                  <a:lnTo>
                    <a:pt x="2812" y="2477"/>
                  </a:lnTo>
                  <a:lnTo>
                    <a:pt x="2810" y="2448"/>
                  </a:lnTo>
                  <a:lnTo>
                    <a:pt x="2812" y="2417"/>
                  </a:lnTo>
                  <a:lnTo>
                    <a:pt x="2821" y="2389"/>
                  </a:lnTo>
                  <a:lnTo>
                    <a:pt x="2834" y="2360"/>
                  </a:lnTo>
                  <a:lnTo>
                    <a:pt x="2869" y="2292"/>
                  </a:lnTo>
                  <a:lnTo>
                    <a:pt x="2901" y="2221"/>
                  </a:lnTo>
                  <a:lnTo>
                    <a:pt x="2928" y="2149"/>
                  </a:lnTo>
                  <a:lnTo>
                    <a:pt x="2952" y="2075"/>
                  </a:lnTo>
                  <a:lnTo>
                    <a:pt x="2962" y="2046"/>
                  </a:lnTo>
                  <a:lnTo>
                    <a:pt x="2978" y="2019"/>
                  </a:lnTo>
                  <a:lnTo>
                    <a:pt x="2997" y="1996"/>
                  </a:lnTo>
                  <a:lnTo>
                    <a:pt x="3019" y="1976"/>
                  </a:lnTo>
                  <a:lnTo>
                    <a:pt x="3046" y="1960"/>
                  </a:lnTo>
                  <a:lnTo>
                    <a:pt x="3074" y="1950"/>
                  </a:lnTo>
                  <a:lnTo>
                    <a:pt x="3105" y="1942"/>
                  </a:lnTo>
                  <a:lnTo>
                    <a:pt x="3203" y="1930"/>
                  </a:lnTo>
                  <a:lnTo>
                    <a:pt x="3301" y="1915"/>
                  </a:lnTo>
                  <a:lnTo>
                    <a:pt x="3309" y="1912"/>
                  </a:lnTo>
                  <a:lnTo>
                    <a:pt x="3315" y="1905"/>
                  </a:lnTo>
                  <a:lnTo>
                    <a:pt x="3318" y="1896"/>
                  </a:lnTo>
                  <a:lnTo>
                    <a:pt x="3318" y="1584"/>
                  </a:lnTo>
                  <a:lnTo>
                    <a:pt x="3315" y="1575"/>
                  </a:lnTo>
                  <a:lnTo>
                    <a:pt x="3309" y="1568"/>
                  </a:lnTo>
                  <a:lnTo>
                    <a:pt x="3301" y="1565"/>
                  </a:lnTo>
                  <a:lnTo>
                    <a:pt x="3203" y="1550"/>
                  </a:lnTo>
                  <a:lnTo>
                    <a:pt x="3105" y="1538"/>
                  </a:lnTo>
                  <a:lnTo>
                    <a:pt x="3074" y="1530"/>
                  </a:lnTo>
                  <a:lnTo>
                    <a:pt x="3046" y="1520"/>
                  </a:lnTo>
                  <a:lnTo>
                    <a:pt x="3019" y="1504"/>
                  </a:lnTo>
                  <a:lnTo>
                    <a:pt x="2997" y="1484"/>
                  </a:lnTo>
                  <a:lnTo>
                    <a:pt x="2978" y="1461"/>
                  </a:lnTo>
                  <a:lnTo>
                    <a:pt x="2962" y="1434"/>
                  </a:lnTo>
                  <a:lnTo>
                    <a:pt x="2952" y="1405"/>
                  </a:lnTo>
                  <a:lnTo>
                    <a:pt x="2928" y="1331"/>
                  </a:lnTo>
                  <a:lnTo>
                    <a:pt x="2901" y="1259"/>
                  </a:lnTo>
                  <a:lnTo>
                    <a:pt x="2869" y="1188"/>
                  </a:lnTo>
                  <a:lnTo>
                    <a:pt x="2834" y="1120"/>
                  </a:lnTo>
                  <a:lnTo>
                    <a:pt x="2821" y="1091"/>
                  </a:lnTo>
                  <a:lnTo>
                    <a:pt x="2812" y="1063"/>
                  </a:lnTo>
                  <a:lnTo>
                    <a:pt x="2810" y="1032"/>
                  </a:lnTo>
                  <a:lnTo>
                    <a:pt x="2812" y="1003"/>
                  </a:lnTo>
                  <a:lnTo>
                    <a:pt x="2819" y="973"/>
                  </a:lnTo>
                  <a:lnTo>
                    <a:pt x="2831" y="945"/>
                  </a:lnTo>
                  <a:lnTo>
                    <a:pt x="2848" y="919"/>
                  </a:lnTo>
                  <a:lnTo>
                    <a:pt x="2908" y="839"/>
                  </a:lnTo>
                  <a:lnTo>
                    <a:pt x="2967" y="760"/>
                  </a:lnTo>
                  <a:lnTo>
                    <a:pt x="2971" y="752"/>
                  </a:lnTo>
                  <a:lnTo>
                    <a:pt x="2971" y="742"/>
                  </a:lnTo>
                  <a:lnTo>
                    <a:pt x="2965" y="735"/>
                  </a:lnTo>
                  <a:lnTo>
                    <a:pt x="2745" y="515"/>
                  </a:lnTo>
                  <a:lnTo>
                    <a:pt x="2738" y="509"/>
                  </a:lnTo>
                  <a:lnTo>
                    <a:pt x="2728" y="509"/>
                  </a:lnTo>
                  <a:lnTo>
                    <a:pt x="2720" y="513"/>
                  </a:lnTo>
                  <a:lnTo>
                    <a:pt x="2641" y="572"/>
                  </a:lnTo>
                  <a:lnTo>
                    <a:pt x="2561" y="632"/>
                  </a:lnTo>
                  <a:lnTo>
                    <a:pt x="2535" y="649"/>
                  </a:lnTo>
                  <a:lnTo>
                    <a:pt x="2507" y="661"/>
                  </a:lnTo>
                  <a:lnTo>
                    <a:pt x="2477" y="668"/>
                  </a:lnTo>
                  <a:lnTo>
                    <a:pt x="2448" y="670"/>
                  </a:lnTo>
                  <a:lnTo>
                    <a:pt x="2417" y="668"/>
                  </a:lnTo>
                  <a:lnTo>
                    <a:pt x="2389" y="659"/>
                  </a:lnTo>
                  <a:lnTo>
                    <a:pt x="2360" y="646"/>
                  </a:lnTo>
                  <a:lnTo>
                    <a:pt x="2292" y="611"/>
                  </a:lnTo>
                  <a:lnTo>
                    <a:pt x="2221" y="579"/>
                  </a:lnTo>
                  <a:lnTo>
                    <a:pt x="2149" y="552"/>
                  </a:lnTo>
                  <a:lnTo>
                    <a:pt x="2075" y="528"/>
                  </a:lnTo>
                  <a:lnTo>
                    <a:pt x="2046" y="518"/>
                  </a:lnTo>
                  <a:lnTo>
                    <a:pt x="2019" y="502"/>
                  </a:lnTo>
                  <a:lnTo>
                    <a:pt x="1996" y="483"/>
                  </a:lnTo>
                  <a:lnTo>
                    <a:pt x="1976" y="461"/>
                  </a:lnTo>
                  <a:lnTo>
                    <a:pt x="1960" y="434"/>
                  </a:lnTo>
                  <a:lnTo>
                    <a:pt x="1950" y="406"/>
                  </a:lnTo>
                  <a:lnTo>
                    <a:pt x="1942" y="375"/>
                  </a:lnTo>
                  <a:lnTo>
                    <a:pt x="1930" y="277"/>
                  </a:lnTo>
                  <a:lnTo>
                    <a:pt x="1915" y="179"/>
                  </a:lnTo>
                  <a:lnTo>
                    <a:pt x="1912" y="171"/>
                  </a:lnTo>
                  <a:lnTo>
                    <a:pt x="1905" y="165"/>
                  </a:lnTo>
                  <a:lnTo>
                    <a:pt x="1896" y="162"/>
                  </a:lnTo>
                  <a:lnTo>
                    <a:pt x="1584" y="162"/>
                  </a:lnTo>
                  <a:close/>
                  <a:moveTo>
                    <a:pt x="1584" y="0"/>
                  </a:moveTo>
                  <a:lnTo>
                    <a:pt x="1896" y="0"/>
                  </a:lnTo>
                  <a:lnTo>
                    <a:pt x="1929" y="3"/>
                  </a:lnTo>
                  <a:lnTo>
                    <a:pt x="1959" y="12"/>
                  </a:lnTo>
                  <a:lnTo>
                    <a:pt x="1989" y="25"/>
                  </a:lnTo>
                  <a:lnTo>
                    <a:pt x="2014" y="44"/>
                  </a:lnTo>
                  <a:lnTo>
                    <a:pt x="2036" y="67"/>
                  </a:lnTo>
                  <a:lnTo>
                    <a:pt x="2055" y="94"/>
                  </a:lnTo>
                  <a:lnTo>
                    <a:pt x="2068" y="123"/>
                  </a:lnTo>
                  <a:lnTo>
                    <a:pt x="2076" y="155"/>
                  </a:lnTo>
                  <a:lnTo>
                    <a:pt x="2090" y="254"/>
                  </a:lnTo>
                  <a:lnTo>
                    <a:pt x="2104" y="354"/>
                  </a:lnTo>
                  <a:lnTo>
                    <a:pt x="2105" y="360"/>
                  </a:lnTo>
                  <a:lnTo>
                    <a:pt x="2107" y="364"/>
                  </a:lnTo>
                  <a:lnTo>
                    <a:pt x="2110" y="367"/>
                  </a:lnTo>
                  <a:lnTo>
                    <a:pt x="2113" y="370"/>
                  </a:lnTo>
                  <a:lnTo>
                    <a:pt x="2118" y="371"/>
                  </a:lnTo>
                  <a:lnTo>
                    <a:pt x="2202" y="398"/>
                  </a:lnTo>
                  <a:lnTo>
                    <a:pt x="2283" y="428"/>
                  </a:lnTo>
                  <a:lnTo>
                    <a:pt x="2363" y="464"/>
                  </a:lnTo>
                  <a:lnTo>
                    <a:pt x="2440" y="505"/>
                  </a:lnTo>
                  <a:lnTo>
                    <a:pt x="2448" y="507"/>
                  </a:lnTo>
                  <a:lnTo>
                    <a:pt x="2455" y="507"/>
                  </a:lnTo>
                  <a:lnTo>
                    <a:pt x="2462" y="503"/>
                  </a:lnTo>
                  <a:lnTo>
                    <a:pt x="2543" y="442"/>
                  </a:lnTo>
                  <a:lnTo>
                    <a:pt x="2623" y="382"/>
                  </a:lnTo>
                  <a:lnTo>
                    <a:pt x="2648" y="366"/>
                  </a:lnTo>
                  <a:lnTo>
                    <a:pt x="2674" y="355"/>
                  </a:lnTo>
                  <a:lnTo>
                    <a:pt x="2703" y="349"/>
                  </a:lnTo>
                  <a:lnTo>
                    <a:pt x="2730" y="347"/>
                  </a:lnTo>
                  <a:lnTo>
                    <a:pt x="2759" y="349"/>
                  </a:lnTo>
                  <a:lnTo>
                    <a:pt x="2787" y="355"/>
                  </a:lnTo>
                  <a:lnTo>
                    <a:pt x="2814" y="366"/>
                  </a:lnTo>
                  <a:lnTo>
                    <a:pt x="2838" y="381"/>
                  </a:lnTo>
                  <a:lnTo>
                    <a:pt x="2860" y="400"/>
                  </a:lnTo>
                  <a:lnTo>
                    <a:pt x="3080" y="620"/>
                  </a:lnTo>
                  <a:lnTo>
                    <a:pt x="3099" y="642"/>
                  </a:lnTo>
                  <a:lnTo>
                    <a:pt x="3114" y="666"/>
                  </a:lnTo>
                  <a:lnTo>
                    <a:pt x="3125" y="693"/>
                  </a:lnTo>
                  <a:lnTo>
                    <a:pt x="3131" y="721"/>
                  </a:lnTo>
                  <a:lnTo>
                    <a:pt x="3133" y="750"/>
                  </a:lnTo>
                  <a:lnTo>
                    <a:pt x="3131" y="777"/>
                  </a:lnTo>
                  <a:lnTo>
                    <a:pt x="3125" y="806"/>
                  </a:lnTo>
                  <a:lnTo>
                    <a:pt x="3114" y="832"/>
                  </a:lnTo>
                  <a:lnTo>
                    <a:pt x="3098" y="857"/>
                  </a:lnTo>
                  <a:lnTo>
                    <a:pt x="3038" y="937"/>
                  </a:lnTo>
                  <a:lnTo>
                    <a:pt x="2977" y="1018"/>
                  </a:lnTo>
                  <a:lnTo>
                    <a:pt x="2973" y="1025"/>
                  </a:lnTo>
                  <a:lnTo>
                    <a:pt x="2973" y="1032"/>
                  </a:lnTo>
                  <a:lnTo>
                    <a:pt x="2975" y="1040"/>
                  </a:lnTo>
                  <a:lnTo>
                    <a:pt x="3016" y="1117"/>
                  </a:lnTo>
                  <a:lnTo>
                    <a:pt x="3052" y="1197"/>
                  </a:lnTo>
                  <a:lnTo>
                    <a:pt x="3082" y="1278"/>
                  </a:lnTo>
                  <a:lnTo>
                    <a:pt x="3109" y="1362"/>
                  </a:lnTo>
                  <a:lnTo>
                    <a:pt x="3110" y="1367"/>
                  </a:lnTo>
                  <a:lnTo>
                    <a:pt x="3113" y="1370"/>
                  </a:lnTo>
                  <a:lnTo>
                    <a:pt x="3116" y="1373"/>
                  </a:lnTo>
                  <a:lnTo>
                    <a:pt x="3120" y="1375"/>
                  </a:lnTo>
                  <a:lnTo>
                    <a:pt x="3126" y="1376"/>
                  </a:lnTo>
                  <a:lnTo>
                    <a:pt x="3226" y="1390"/>
                  </a:lnTo>
                  <a:lnTo>
                    <a:pt x="3325" y="1404"/>
                  </a:lnTo>
                  <a:lnTo>
                    <a:pt x="3357" y="1412"/>
                  </a:lnTo>
                  <a:lnTo>
                    <a:pt x="3386" y="1425"/>
                  </a:lnTo>
                  <a:lnTo>
                    <a:pt x="3413" y="1444"/>
                  </a:lnTo>
                  <a:lnTo>
                    <a:pt x="3436" y="1466"/>
                  </a:lnTo>
                  <a:lnTo>
                    <a:pt x="3455" y="1491"/>
                  </a:lnTo>
                  <a:lnTo>
                    <a:pt x="3468" y="1521"/>
                  </a:lnTo>
                  <a:lnTo>
                    <a:pt x="3477" y="1551"/>
                  </a:lnTo>
                  <a:lnTo>
                    <a:pt x="3480" y="1584"/>
                  </a:lnTo>
                  <a:lnTo>
                    <a:pt x="3480" y="1896"/>
                  </a:lnTo>
                  <a:lnTo>
                    <a:pt x="3477" y="1929"/>
                  </a:lnTo>
                  <a:lnTo>
                    <a:pt x="3468" y="1959"/>
                  </a:lnTo>
                  <a:lnTo>
                    <a:pt x="3455" y="1989"/>
                  </a:lnTo>
                  <a:lnTo>
                    <a:pt x="3436" y="2014"/>
                  </a:lnTo>
                  <a:lnTo>
                    <a:pt x="3413" y="2036"/>
                  </a:lnTo>
                  <a:lnTo>
                    <a:pt x="3386" y="2055"/>
                  </a:lnTo>
                  <a:lnTo>
                    <a:pt x="3357" y="2068"/>
                  </a:lnTo>
                  <a:lnTo>
                    <a:pt x="3325" y="2076"/>
                  </a:lnTo>
                  <a:lnTo>
                    <a:pt x="3226" y="2090"/>
                  </a:lnTo>
                  <a:lnTo>
                    <a:pt x="3126" y="2104"/>
                  </a:lnTo>
                  <a:lnTo>
                    <a:pt x="3120" y="2105"/>
                  </a:lnTo>
                  <a:lnTo>
                    <a:pt x="3116" y="2107"/>
                  </a:lnTo>
                  <a:lnTo>
                    <a:pt x="3113" y="2110"/>
                  </a:lnTo>
                  <a:lnTo>
                    <a:pt x="3110" y="2113"/>
                  </a:lnTo>
                  <a:lnTo>
                    <a:pt x="3109" y="2118"/>
                  </a:lnTo>
                  <a:lnTo>
                    <a:pt x="3082" y="2202"/>
                  </a:lnTo>
                  <a:lnTo>
                    <a:pt x="3052" y="2283"/>
                  </a:lnTo>
                  <a:lnTo>
                    <a:pt x="3016" y="2363"/>
                  </a:lnTo>
                  <a:lnTo>
                    <a:pt x="2975" y="2440"/>
                  </a:lnTo>
                  <a:lnTo>
                    <a:pt x="2973" y="2448"/>
                  </a:lnTo>
                  <a:lnTo>
                    <a:pt x="2973" y="2455"/>
                  </a:lnTo>
                  <a:lnTo>
                    <a:pt x="2977" y="2462"/>
                  </a:lnTo>
                  <a:lnTo>
                    <a:pt x="3038" y="2543"/>
                  </a:lnTo>
                  <a:lnTo>
                    <a:pt x="3098" y="2623"/>
                  </a:lnTo>
                  <a:lnTo>
                    <a:pt x="3114" y="2648"/>
                  </a:lnTo>
                  <a:lnTo>
                    <a:pt x="3125" y="2674"/>
                  </a:lnTo>
                  <a:lnTo>
                    <a:pt x="3131" y="2703"/>
                  </a:lnTo>
                  <a:lnTo>
                    <a:pt x="3133" y="2730"/>
                  </a:lnTo>
                  <a:lnTo>
                    <a:pt x="3131" y="2759"/>
                  </a:lnTo>
                  <a:lnTo>
                    <a:pt x="3125" y="2786"/>
                  </a:lnTo>
                  <a:lnTo>
                    <a:pt x="3114" y="2814"/>
                  </a:lnTo>
                  <a:lnTo>
                    <a:pt x="3099" y="2838"/>
                  </a:lnTo>
                  <a:lnTo>
                    <a:pt x="3080" y="2860"/>
                  </a:lnTo>
                  <a:lnTo>
                    <a:pt x="2860" y="3080"/>
                  </a:lnTo>
                  <a:lnTo>
                    <a:pt x="2838" y="3099"/>
                  </a:lnTo>
                  <a:lnTo>
                    <a:pt x="2814" y="3114"/>
                  </a:lnTo>
                  <a:lnTo>
                    <a:pt x="2786" y="3125"/>
                  </a:lnTo>
                  <a:lnTo>
                    <a:pt x="2759" y="3131"/>
                  </a:lnTo>
                  <a:lnTo>
                    <a:pt x="2730" y="3133"/>
                  </a:lnTo>
                  <a:lnTo>
                    <a:pt x="2703" y="3131"/>
                  </a:lnTo>
                  <a:lnTo>
                    <a:pt x="2674" y="3125"/>
                  </a:lnTo>
                  <a:lnTo>
                    <a:pt x="2648" y="3114"/>
                  </a:lnTo>
                  <a:lnTo>
                    <a:pt x="2623" y="3098"/>
                  </a:lnTo>
                  <a:lnTo>
                    <a:pt x="2543" y="3038"/>
                  </a:lnTo>
                  <a:lnTo>
                    <a:pt x="2462" y="2977"/>
                  </a:lnTo>
                  <a:lnTo>
                    <a:pt x="2455" y="2973"/>
                  </a:lnTo>
                  <a:lnTo>
                    <a:pt x="2448" y="2973"/>
                  </a:lnTo>
                  <a:lnTo>
                    <a:pt x="2440" y="2975"/>
                  </a:lnTo>
                  <a:lnTo>
                    <a:pt x="2363" y="3016"/>
                  </a:lnTo>
                  <a:lnTo>
                    <a:pt x="2283" y="3052"/>
                  </a:lnTo>
                  <a:lnTo>
                    <a:pt x="2202" y="3082"/>
                  </a:lnTo>
                  <a:lnTo>
                    <a:pt x="2118" y="3109"/>
                  </a:lnTo>
                  <a:lnTo>
                    <a:pt x="2113" y="3110"/>
                  </a:lnTo>
                  <a:lnTo>
                    <a:pt x="2110" y="3113"/>
                  </a:lnTo>
                  <a:lnTo>
                    <a:pt x="2107" y="3116"/>
                  </a:lnTo>
                  <a:lnTo>
                    <a:pt x="2105" y="3120"/>
                  </a:lnTo>
                  <a:lnTo>
                    <a:pt x="2104" y="3126"/>
                  </a:lnTo>
                  <a:lnTo>
                    <a:pt x="2090" y="3226"/>
                  </a:lnTo>
                  <a:lnTo>
                    <a:pt x="2076" y="3325"/>
                  </a:lnTo>
                  <a:lnTo>
                    <a:pt x="2068" y="3357"/>
                  </a:lnTo>
                  <a:lnTo>
                    <a:pt x="2055" y="3386"/>
                  </a:lnTo>
                  <a:lnTo>
                    <a:pt x="2036" y="3413"/>
                  </a:lnTo>
                  <a:lnTo>
                    <a:pt x="2014" y="3436"/>
                  </a:lnTo>
                  <a:lnTo>
                    <a:pt x="1989" y="3455"/>
                  </a:lnTo>
                  <a:lnTo>
                    <a:pt x="1959" y="3468"/>
                  </a:lnTo>
                  <a:lnTo>
                    <a:pt x="1929" y="3477"/>
                  </a:lnTo>
                  <a:lnTo>
                    <a:pt x="1896" y="3480"/>
                  </a:lnTo>
                  <a:lnTo>
                    <a:pt x="1584" y="3480"/>
                  </a:lnTo>
                  <a:lnTo>
                    <a:pt x="1551" y="3477"/>
                  </a:lnTo>
                  <a:lnTo>
                    <a:pt x="1521" y="3468"/>
                  </a:lnTo>
                  <a:lnTo>
                    <a:pt x="1491" y="3455"/>
                  </a:lnTo>
                  <a:lnTo>
                    <a:pt x="1466" y="3436"/>
                  </a:lnTo>
                  <a:lnTo>
                    <a:pt x="1444" y="3413"/>
                  </a:lnTo>
                  <a:lnTo>
                    <a:pt x="1425" y="3386"/>
                  </a:lnTo>
                  <a:lnTo>
                    <a:pt x="1412" y="3357"/>
                  </a:lnTo>
                  <a:lnTo>
                    <a:pt x="1404" y="3325"/>
                  </a:lnTo>
                  <a:lnTo>
                    <a:pt x="1390" y="3226"/>
                  </a:lnTo>
                  <a:lnTo>
                    <a:pt x="1376" y="3126"/>
                  </a:lnTo>
                  <a:lnTo>
                    <a:pt x="1375" y="3120"/>
                  </a:lnTo>
                  <a:lnTo>
                    <a:pt x="1373" y="3116"/>
                  </a:lnTo>
                  <a:lnTo>
                    <a:pt x="1370" y="3113"/>
                  </a:lnTo>
                  <a:lnTo>
                    <a:pt x="1367" y="3110"/>
                  </a:lnTo>
                  <a:lnTo>
                    <a:pt x="1362" y="3109"/>
                  </a:lnTo>
                  <a:lnTo>
                    <a:pt x="1278" y="3082"/>
                  </a:lnTo>
                  <a:lnTo>
                    <a:pt x="1197" y="3052"/>
                  </a:lnTo>
                  <a:lnTo>
                    <a:pt x="1117" y="3016"/>
                  </a:lnTo>
                  <a:lnTo>
                    <a:pt x="1040" y="2975"/>
                  </a:lnTo>
                  <a:lnTo>
                    <a:pt x="1032" y="2973"/>
                  </a:lnTo>
                  <a:lnTo>
                    <a:pt x="1025" y="2973"/>
                  </a:lnTo>
                  <a:lnTo>
                    <a:pt x="1018" y="2977"/>
                  </a:lnTo>
                  <a:lnTo>
                    <a:pt x="937" y="3038"/>
                  </a:lnTo>
                  <a:lnTo>
                    <a:pt x="857" y="3098"/>
                  </a:lnTo>
                  <a:lnTo>
                    <a:pt x="832" y="3114"/>
                  </a:lnTo>
                  <a:lnTo>
                    <a:pt x="806" y="3125"/>
                  </a:lnTo>
                  <a:lnTo>
                    <a:pt x="777" y="3131"/>
                  </a:lnTo>
                  <a:lnTo>
                    <a:pt x="750" y="3134"/>
                  </a:lnTo>
                  <a:lnTo>
                    <a:pt x="721" y="3131"/>
                  </a:lnTo>
                  <a:lnTo>
                    <a:pt x="693" y="3125"/>
                  </a:lnTo>
                  <a:lnTo>
                    <a:pt x="666" y="3114"/>
                  </a:lnTo>
                  <a:lnTo>
                    <a:pt x="642" y="3099"/>
                  </a:lnTo>
                  <a:lnTo>
                    <a:pt x="620" y="3080"/>
                  </a:lnTo>
                  <a:lnTo>
                    <a:pt x="400" y="2860"/>
                  </a:lnTo>
                  <a:lnTo>
                    <a:pt x="381" y="2838"/>
                  </a:lnTo>
                  <a:lnTo>
                    <a:pt x="366" y="2814"/>
                  </a:lnTo>
                  <a:lnTo>
                    <a:pt x="355" y="2787"/>
                  </a:lnTo>
                  <a:lnTo>
                    <a:pt x="349" y="2759"/>
                  </a:lnTo>
                  <a:lnTo>
                    <a:pt x="346" y="2730"/>
                  </a:lnTo>
                  <a:lnTo>
                    <a:pt x="349" y="2703"/>
                  </a:lnTo>
                  <a:lnTo>
                    <a:pt x="355" y="2674"/>
                  </a:lnTo>
                  <a:lnTo>
                    <a:pt x="366" y="2648"/>
                  </a:lnTo>
                  <a:lnTo>
                    <a:pt x="382" y="2623"/>
                  </a:lnTo>
                  <a:lnTo>
                    <a:pt x="442" y="2543"/>
                  </a:lnTo>
                  <a:lnTo>
                    <a:pt x="503" y="2462"/>
                  </a:lnTo>
                  <a:lnTo>
                    <a:pt x="507" y="2455"/>
                  </a:lnTo>
                  <a:lnTo>
                    <a:pt x="507" y="2448"/>
                  </a:lnTo>
                  <a:lnTo>
                    <a:pt x="505" y="2440"/>
                  </a:lnTo>
                  <a:lnTo>
                    <a:pt x="464" y="2363"/>
                  </a:lnTo>
                  <a:lnTo>
                    <a:pt x="428" y="2283"/>
                  </a:lnTo>
                  <a:lnTo>
                    <a:pt x="398" y="2202"/>
                  </a:lnTo>
                  <a:lnTo>
                    <a:pt x="371" y="2118"/>
                  </a:lnTo>
                  <a:lnTo>
                    <a:pt x="370" y="2113"/>
                  </a:lnTo>
                  <a:lnTo>
                    <a:pt x="367" y="2110"/>
                  </a:lnTo>
                  <a:lnTo>
                    <a:pt x="364" y="2107"/>
                  </a:lnTo>
                  <a:lnTo>
                    <a:pt x="360" y="2105"/>
                  </a:lnTo>
                  <a:lnTo>
                    <a:pt x="354" y="2104"/>
                  </a:lnTo>
                  <a:lnTo>
                    <a:pt x="254" y="2090"/>
                  </a:lnTo>
                  <a:lnTo>
                    <a:pt x="155" y="2076"/>
                  </a:lnTo>
                  <a:lnTo>
                    <a:pt x="123" y="2068"/>
                  </a:lnTo>
                  <a:lnTo>
                    <a:pt x="94" y="2055"/>
                  </a:lnTo>
                  <a:lnTo>
                    <a:pt x="67" y="2036"/>
                  </a:lnTo>
                  <a:lnTo>
                    <a:pt x="44" y="2014"/>
                  </a:lnTo>
                  <a:lnTo>
                    <a:pt x="25" y="1989"/>
                  </a:lnTo>
                  <a:lnTo>
                    <a:pt x="12" y="1959"/>
                  </a:lnTo>
                  <a:lnTo>
                    <a:pt x="3" y="1929"/>
                  </a:lnTo>
                  <a:lnTo>
                    <a:pt x="0" y="1896"/>
                  </a:lnTo>
                  <a:lnTo>
                    <a:pt x="0" y="1584"/>
                  </a:lnTo>
                  <a:lnTo>
                    <a:pt x="3" y="1551"/>
                  </a:lnTo>
                  <a:lnTo>
                    <a:pt x="12" y="1521"/>
                  </a:lnTo>
                  <a:lnTo>
                    <a:pt x="25" y="1491"/>
                  </a:lnTo>
                  <a:lnTo>
                    <a:pt x="44" y="1466"/>
                  </a:lnTo>
                  <a:lnTo>
                    <a:pt x="67" y="1444"/>
                  </a:lnTo>
                  <a:lnTo>
                    <a:pt x="94" y="1425"/>
                  </a:lnTo>
                  <a:lnTo>
                    <a:pt x="123" y="1412"/>
                  </a:lnTo>
                  <a:lnTo>
                    <a:pt x="155" y="1404"/>
                  </a:lnTo>
                  <a:lnTo>
                    <a:pt x="254" y="1390"/>
                  </a:lnTo>
                  <a:lnTo>
                    <a:pt x="354" y="1376"/>
                  </a:lnTo>
                  <a:lnTo>
                    <a:pt x="360" y="1375"/>
                  </a:lnTo>
                  <a:lnTo>
                    <a:pt x="364" y="1373"/>
                  </a:lnTo>
                  <a:lnTo>
                    <a:pt x="367" y="1370"/>
                  </a:lnTo>
                  <a:lnTo>
                    <a:pt x="370" y="1367"/>
                  </a:lnTo>
                  <a:lnTo>
                    <a:pt x="371" y="1362"/>
                  </a:lnTo>
                  <a:lnTo>
                    <a:pt x="398" y="1278"/>
                  </a:lnTo>
                  <a:lnTo>
                    <a:pt x="428" y="1197"/>
                  </a:lnTo>
                  <a:lnTo>
                    <a:pt x="464" y="1117"/>
                  </a:lnTo>
                  <a:lnTo>
                    <a:pt x="505" y="1040"/>
                  </a:lnTo>
                  <a:lnTo>
                    <a:pt x="507" y="1032"/>
                  </a:lnTo>
                  <a:lnTo>
                    <a:pt x="507" y="1025"/>
                  </a:lnTo>
                  <a:lnTo>
                    <a:pt x="503" y="1018"/>
                  </a:lnTo>
                  <a:lnTo>
                    <a:pt x="442" y="937"/>
                  </a:lnTo>
                  <a:lnTo>
                    <a:pt x="382" y="857"/>
                  </a:lnTo>
                  <a:lnTo>
                    <a:pt x="366" y="832"/>
                  </a:lnTo>
                  <a:lnTo>
                    <a:pt x="355" y="806"/>
                  </a:lnTo>
                  <a:lnTo>
                    <a:pt x="349" y="777"/>
                  </a:lnTo>
                  <a:lnTo>
                    <a:pt x="346" y="750"/>
                  </a:lnTo>
                  <a:lnTo>
                    <a:pt x="349" y="721"/>
                  </a:lnTo>
                  <a:lnTo>
                    <a:pt x="355" y="694"/>
                  </a:lnTo>
                  <a:lnTo>
                    <a:pt x="366" y="666"/>
                  </a:lnTo>
                  <a:lnTo>
                    <a:pt x="381" y="642"/>
                  </a:lnTo>
                  <a:lnTo>
                    <a:pt x="400" y="620"/>
                  </a:lnTo>
                  <a:lnTo>
                    <a:pt x="620" y="400"/>
                  </a:lnTo>
                  <a:lnTo>
                    <a:pt x="642" y="381"/>
                  </a:lnTo>
                  <a:lnTo>
                    <a:pt x="666" y="366"/>
                  </a:lnTo>
                  <a:lnTo>
                    <a:pt x="693" y="355"/>
                  </a:lnTo>
                  <a:lnTo>
                    <a:pt x="721" y="349"/>
                  </a:lnTo>
                  <a:lnTo>
                    <a:pt x="750" y="347"/>
                  </a:lnTo>
                  <a:lnTo>
                    <a:pt x="777" y="349"/>
                  </a:lnTo>
                  <a:lnTo>
                    <a:pt x="806" y="355"/>
                  </a:lnTo>
                  <a:lnTo>
                    <a:pt x="832" y="366"/>
                  </a:lnTo>
                  <a:lnTo>
                    <a:pt x="857" y="382"/>
                  </a:lnTo>
                  <a:lnTo>
                    <a:pt x="937" y="442"/>
                  </a:lnTo>
                  <a:lnTo>
                    <a:pt x="1018" y="503"/>
                  </a:lnTo>
                  <a:lnTo>
                    <a:pt x="1025" y="507"/>
                  </a:lnTo>
                  <a:lnTo>
                    <a:pt x="1032" y="507"/>
                  </a:lnTo>
                  <a:lnTo>
                    <a:pt x="1040" y="505"/>
                  </a:lnTo>
                  <a:lnTo>
                    <a:pt x="1117" y="464"/>
                  </a:lnTo>
                  <a:lnTo>
                    <a:pt x="1197" y="428"/>
                  </a:lnTo>
                  <a:lnTo>
                    <a:pt x="1278" y="398"/>
                  </a:lnTo>
                  <a:lnTo>
                    <a:pt x="1362" y="371"/>
                  </a:lnTo>
                  <a:lnTo>
                    <a:pt x="1367" y="370"/>
                  </a:lnTo>
                  <a:lnTo>
                    <a:pt x="1370" y="367"/>
                  </a:lnTo>
                  <a:lnTo>
                    <a:pt x="1373" y="364"/>
                  </a:lnTo>
                  <a:lnTo>
                    <a:pt x="1375" y="360"/>
                  </a:lnTo>
                  <a:lnTo>
                    <a:pt x="1376" y="354"/>
                  </a:lnTo>
                  <a:lnTo>
                    <a:pt x="1390" y="254"/>
                  </a:lnTo>
                  <a:lnTo>
                    <a:pt x="1404" y="155"/>
                  </a:lnTo>
                  <a:lnTo>
                    <a:pt x="1412" y="123"/>
                  </a:lnTo>
                  <a:lnTo>
                    <a:pt x="1425" y="94"/>
                  </a:lnTo>
                  <a:lnTo>
                    <a:pt x="1444" y="67"/>
                  </a:lnTo>
                  <a:lnTo>
                    <a:pt x="1466" y="44"/>
                  </a:lnTo>
                  <a:lnTo>
                    <a:pt x="1491" y="25"/>
                  </a:lnTo>
                  <a:lnTo>
                    <a:pt x="1521" y="12"/>
                  </a:lnTo>
                  <a:lnTo>
                    <a:pt x="1551" y="3"/>
                  </a:lnTo>
                  <a:lnTo>
                    <a:pt x="158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198" name="Google Shape;198;p22"/>
            <p:cNvSpPr/>
            <p:nvPr/>
          </p:nvSpPr>
          <p:spPr>
            <a:xfrm>
              <a:off x="-847725" y="2957513"/>
              <a:ext cx="600075" cy="600075"/>
            </a:xfrm>
            <a:custGeom>
              <a:avLst/>
              <a:gdLst/>
              <a:ahLst/>
              <a:cxnLst/>
              <a:rect l="l" t="t" r="r" b="b"/>
              <a:pathLst>
                <a:path w="1510" h="1510" extrusionOk="0">
                  <a:moveTo>
                    <a:pt x="755" y="162"/>
                  </a:moveTo>
                  <a:lnTo>
                    <a:pt x="695" y="166"/>
                  </a:lnTo>
                  <a:lnTo>
                    <a:pt x="636" y="174"/>
                  </a:lnTo>
                  <a:lnTo>
                    <a:pt x="579" y="189"/>
                  </a:lnTo>
                  <a:lnTo>
                    <a:pt x="524" y="209"/>
                  </a:lnTo>
                  <a:lnTo>
                    <a:pt x="472" y="234"/>
                  </a:lnTo>
                  <a:lnTo>
                    <a:pt x="424" y="264"/>
                  </a:lnTo>
                  <a:lnTo>
                    <a:pt x="379" y="297"/>
                  </a:lnTo>
                  <a:lnTo>
                    <a:pt x="336" y="336"/>
                  </a:lnTo>
                  <a:lnTo>
                    <a:pt x="297" y="379"/>
                  </a:lnTo>
                  <a:lnTo>
                    <a:pt x="264" y="424"/>
                  </a:lnTo>
                  <a:lnTo>
                    <a:pt x="234" y="472"/>
                  </a:lnTo>
                  <a:lnTo>
                    <a:pt x="209" y="524"/>
                  </a:lnTo>
                  <a:lnTo>
                    <a:pt x="189" y="579"/>
                  </a:lnTo>
                  <a:lnTo>
                    <a:pt x="174" y="636"/>
                  </a:lnTo>
                  <a:lnTo>
                    <a:pt x="166" y="695"/>
                  </a:lnTo>
                  <a:lnTo>
                    <a:pt x="162" y="755"/>
                  </a:lnTo>
                  <a:lnTo>
                    <a:pt x="166" y="815"/>
                  </a:lnTo>
                  <a:lnTo>
                    <a:pt x="174" y="874"/>
                  </a:lnTo>
                  <a:lnTo>
                    <a:pt x="189" y="931"/>
                  </a:lnTo>
                  <a:lnTo>
                    <a:pt x="209" y="986"/>
                  </a:lnTo>
                  <a:lnTo>
                    <a:pt x="234" y="1038"/>
                  </a:lnTo>
                  <a:lnTo>
                    <a:pt x="264" y="1086"/>
                  </a:lnTo>
                  <a:lnTo>
                    <a:pt x="297" y="1131"/>
                  </a:lnTo>
                  <a:lnTo>
                    <a:pt x="336" y="1174"/>
                  </a:lnTo>
                  <a:lnTo>
                    <a:pt x="379" y="1213"/>
                  </a:lnTo>
                  <a:lnTo>
                    <a:pt x="424" y="1246"/>
                  </a:lnTo>
                  <a:lnTo>
                    <a:pt x="472" y="1276"/>
                  </a:lnTo>
                  <a:lnTo>
                    <a:pt x="524" y="1301"/>
                  </a:lnTo>
                  <a:lnTo>
                    <a:pt x="579" y="1321"/>
                  </a:lnTo>
                  <a:lnTo>
                    <a:pt x="636" y="1336"/>
                  </a:lnTo>
                  <a:lnTo>
                    <a:pt x="695" y="1344"/>
                  </a:lnTo>
                  <a:lnTo>
                    <a:pt x="755" y="1348"/>
                  </a:lnTo>
                  <a:lnTo>
                    <a:pt x="815" y="1344"/>
                  </a:lnTo>
                  <a:lnTo>
                    <a:pt x="874" y="1336"/>
                  </a:lnTo>
                  <a:lnTo>
                    <a:pt x="931" y="1321"/>
                  </a:lnTo>
                  <a:lnTo>
                    <a:pt x="986" y="1301"/>
                  </a:lnTo>
                  <a:lnTo>
                    <a:pt x="1038" y="1276"/>
                  </a:lnTo>
                  <a:lnTo>
                    <a:pt x="1086" y="1246"/>
                  </a:lnTo>
                  <a:lnTo>
                    <a:pt x="1131" y="1213"/>
                  </a:lnTo>
                  <a:lnTo>
                    <a:pt x="1174" y="1174"/>
                  </a:lnTo>
                  <a:lnTo>
                    <a:pt x="1213" y="1131"/>
                  </a:lnTo>
                  <a:lnTo>
                    <a:pt x="1246" y="1086"/>
                  </a:lnTo>
                  <a:lnTo>
                    <a:pt x="1276" y="1038"/>
                  </a:lnTo>
                  <a:lnTo>
                    <a:pt x="1301" y="986"/>
                  </a:lnTo>
                  <a:lnTo>
                    <a:pt x="1321" y="931"/>
                  </a:lnTo>
                  <a:lnTo>
                    <a:pt x="1336" y="874"/>
                  </a:lnTo>
                  <a:lnTo>
                    <a:pt x="1344" y="815"/>
                  </a:lnTo>
                  <a:lnTo>
                    <a:pt x="1348" y="755"/>
                  </a:lnTo>
                  <a:lnTo>
                    <a:pt x="1344" y="695"/>
                  </a:lnTo>
                  <a:lnTo>
                    <a:pt x="1336" y="636"/>
                  </a:lnTo>
                  <a:lnTo>
                    <a:pt x="1321" y="579"/>
                  </a:lnTo>
                  <a:lnTo>
                    <a:pt x="1301" y="524"/>
                  </a:lnTo>
                  <a:lnTo>
                    <a:pt x="1276" y="472"/>
                  </a:lnTo>
                  <a:lnTo>
                    <a:pt x="1246" y="424"/>
                  </a:lnTo>
                  <a:lnTo>
                    <a:pt x="1213" y="379"/>
                  </a:lnTo>
                  <a:lnTo>
                    <a:pt x="1174" y="336"/>
                  </a:lnTo>
                  <a:lnTo>
                    <a:pt x="1131" y="297"/>
                  </a:lnTo>
                  <a:lnTo>
                    <a:pt x="1086" y="264"/>
                  </a:lnTo>
                  <a:lnTo>
                    <a:pt x="1038" y="234"/>
                  </a:lnTo>
                  <a:lnTo>
                    <a:pt x="986" y="209"/>
                  </a:lnTo>
                  <a:lnTo>
                    <a:pt x="931" y="189"/>
                  </a:lnTo>
                  <a:lnTo>
                    <a:pt x="874" y="174"/>
                  </a:lnTo>
                  <a:lnTo>
                    <a:pt x="815" y="166"/>
                  </a:lnTo>
                  <a:lnTo>
                    <a:pt x="755" y="162"/>
                  </a:lnTo>
                  <a:close/>
                  <a:moveTo>
                    <a:pt x="755" y="0"/>
                  </a:moveTo>
                  <a:lnTo>
                    <a:pt x="824" y="3"/>
                  </a:lnTo>
                  <a:lnTo>
                    <a:pt x="891" y="12"/>
                  </a:lnTo>
                  <a:lnTo>
                    <a:pt x="955" y="26"/>
                  </a:lnTo>
                  <a:lnTo>
                    <a:pt x="1019" y="47"/>
                  </a:lnTo>
                  <a:lnTo>
                    <a:pt x="1079" y="73"/>
                  </a:lnTo>
                  <a:lnTo>
                    <a:pt x="1136" y="103"/>
                  </a:lnTo>
                  <a:lnTo>
                    <a:pt x="1191" y="138"/>
                  </a:lnTo>
                  <a:lnTo>
                    <a:pt x="1241" y="177"/>
                  </a:lnTo>
                  <a:lnTo>
                    <a:pt x="1289" y="221"/>
                  </a:lnTo>
                  <a:lnTo>
                    <a:pt x="1333" y="269"/>
                  </a:lnTo>
                  <a:lnTo>
                    <a:pt x="1372" y="319"/>
                  </a:lnTo>
                  <a:lnTo>
                    <a:pt x="1407" y="374"/>
                  </a:lnTo>
                  <a:lnTo>
                    <a:pt x="1437" y="431"/>
                  </a:lnTo>
                  <a:lnTo>
                    <a:pt x="1463" y="491"/>
                  </a:lnTo>
                  <a:lnTo>
                    <a:pt x="1484" y="555"/>
                  </a:lnTo>
                  <a:lnTo>
                    <a:pt x="1498" y="619"/>
                  </a:lnTo>
                  <a:lnTo>
                    <a:pt x="1507" y="686"/>
                  </a:lnTo>
                  <a:lnTo>
                    <a:pt x="1510" y="755"/>
                  </a:lnTo>
                  <a:lnTo>
                    <a:pt x="1507" y="824"/>
                  </a:lnTo>
                  <a:lnTo>
                    <a:pt x="1498" y="891"/>
                  </a:lnTo>
                  <a:lnTo>
                    <a:pt x="1484" y="955"/>
                  </a:lnTo>
                  <a:lnTo>
                    <a:pt x="1463" y="1019"/>
                  </a:lnTo>
                  <a:lnTo>
                    <a:pt x="1437" y="1079"/>
                  </a:lnTo>
                  <a:lnTo>
                    <a:pt x="1407" y="1136"/>
                  </a:lnTo>
                  <a:lnTo>
                    <a:pt x="1372" y="1191"/>
                  </a:lnTo>
                  <a:lnTo>
                    <a:pt x="1333" y="1241"/>
                  </a:lnTo>
                  <a:lnTo>
                    <a:pt x="1289" y="1289"/>
                  </a:lnTo>
                  <a:lnTo>
                    <a:pt x="1241" y="1333"/>
                  </a:lnTo>
                  <a:lnTo>
                    <a:pt x="1191" y="1372"/>
                  </a:lnTo>
                  <a:lnTo>
                    <a:pt x="1136" y="1407"/>
                  </a:lnTo>
                  <a:lnTo>
                    <a:pt x="1079" y="1437"/>
                  </a:lnTo>
                  <a:lnTo>
                    <a:pt x="1019" y="1463"/>
                  </a:lnTo>
                  <a:lnTo>
                    <a:pt x="955" y="1484"/>
                  </a:lnTo>
                  <a:lnTo>
                    <a:pt x="891" y="1498"/>
                  </a:lnTo>
                  <a:lnTo>
                    <a:pt x="824" y="1507"/>
                  </a:lnTo>
                  <a:lnTo>
                    <a:pt x="755" y="1510"/>
                  </a:lnTo>
                  <a:lnTo>
                    <a:pt x="686" y="1507"/>
                  </a:lnTo>
                  <a:lnTo>
                    <a:pt x="619" y="1498"/>
                  </a:lnTo>
                  <a:lnTo>
                    <a:pt x="555" y="1484"/>
                  </a:lnTo>
                  <a:lnTo>
                    <a:pt x="491" y="1463"/>
                  </a:lnTo>
                  <a:lnTo>
                    <a:pt x="431" y="1437"/>
                  </a:lnTo>
                  <a:lnTo>
                    <a:pt x="374" y="1407"/>
                  </a:lnTo>
                  <a:lnTo>
                    <a:pt x="319" y="1372"/>
                  </a:lnTo>
                  <a:lnTo>
                    <a:pt x="269" y="1333"/>
                  </a:lnTo>
                  <a:lnTo>
                    <a:pt x="221" y="1289"/>
                  </a:lnTo>
                  <a:lnTo>
                    <a:pt x="177" y="1241"/>
                  </a:lnTo>
                  <a:lnTo>
                    <a:pt x="138" y="1191"/>
                  </a:lnTo>
                  <a:lnTo>
                    <a:pt x="103" y="1136"/>
                  </a:lnTo>
                  <a:lnTo>
                    <a:pt x="73" y="1079"/>
                  </a:lnTo>
                  <a:lnTo>
                    <a:pt x="47" y="1019"/>
                  </a:lnTo>
                  <a:lnTo>
                    <a:pt x="26" y="955"/>
                  </a:lnTo>
                  <a:lnTo>
                    <a:pt x="12" y="891"/>
                  </a:lnTo>
                  <a:lnTo>
                    <a:pt x="3" y="824"/>
                  </a:lnTo>
                  <a:lnTo>
                    <a:pt x="0" y="755"/>
                  </a:lnTo>
                  <a:lnTo>
                    <a:pt x="3" y="686"/>
                  </a:lnTo>
                  <a:lnTo>
                    <a:pt x="12" y="619"/>
                  </a:lnTo>
                  <a:lnTo>
                    <a:pt x="26" y="555"/>
                  </a:lnTo>
                  <a:lnTo>
                    <a:pt x="47" y="491"/>
                  </a:lnTo>
                  <a:lnTo>
                    <a:pt x="73" y="431"/>
                  </a:lnTo>
                  <a:lnTo>
                    <a:pt x="103" y="374"/>
                  </a:lnTo>
                  <a:lnTo>
                    <a:pt x="138" y="319"/>
                  </a:lnTo>
                  <a:lnTo>
                    <a:pt x="177" y="269"/>
                  </a:lnTo>
                  <a:lnTo>
                    <a:pt x="221" y="221"/>
                  </a:lnTo>
                  <a:lnTo>
                    <a:pt x="269" y="177"/>
                  </a:lnTo>
                  <a:lnTo>
                    <a:pt x="319" y="138"/>
                  </a:lnTo>
                  <a:lnTo>
                    <a:pt x="374" y="103"/>
                  </a:lnTo>
                  <a:lnTo>
                    <a:pt x="431" y="73"/>
                  </a:lnTo>
                  <a:lnTo>
                    <a:pt x="491" y="47"/>
                  </a:lnTo>
                  <a:lnTo>
                    <a:pt x="555" y="26"/>
                  </a:lnTo>
                  <a:lnTo>
                    <a:pt x="619" y="12"/>
                  </a:lnTo>
                  <a:lnTo>
                    <a:pt x="686" y="3"/>
                  </a:lnTo>
                  <a:lnTo>
                    <a:pt x="75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grpSp>
      <p:grpSp>
        <p:nvGrpSpPr>
          <p:cNvPr id="199" name="Google Shape;199;p22"/>
          <p:cNvGrpSpPr/>
          <p:nvPr/>
        </p:nvGrpSpPr>
        <p:grpSpPr>
          <a:xfrm>
            <a:off x="6898361" y="2948761"/>
            <a:ext cx="512186" cy="383838"/>
            <a:chOff x="4932363" y="1844675"/>
            <a:chExt cx="2705100" cy="2027238"/>
          </a:xfrm>
        </p:grpSpPr>
        <p:sp>
          <p:nvSpPr>
            <p:cNvPr id="200" name="Google Shape;200;p22"/>
            <p:cNvSpPr/>
            <p:nvPr/>
          </p:nvSpPr>
          <p:spPr>
            <a:xfrm>
              <a:off x="4932363" y="1844675"/>
              <a:ext cx="2217737" cy="2027238"/>
            </a:xfrm>
            <a:custGeom>
              <a:avLst/>
              <a:gdLst/>
              <a:ahLst/>
              <a:cxnLst/>
              <a:rect l="l" t="t" r="r" b="b"/>
              <a:pathLst>
                <a:path w="2793" h="2555" extrusionOk="0">
                  <a:moveTo>
                    <a:pt x="2499" y="878"/>
                  </a:moveTo>
                  <a:lnTo>
                    <a:pt x="2499" y="1261"/>
                  </a:lnTo>
                  <a:lnTo>
                    <a:pt x="2530" y="1244"/>
                  </a:lnTo>
                  <a:lnTo>
                    <a:pt x="2556" y="1224"/>
                  </a:lnTo>
                  <a:lnTo>
                    <a:pt x="2579" y="1199"/>
                  </a:lnTo>
                  <a:lnTo>
                    <a:pt x="2598" y="1170"/>
                  </a:lnTo>
                  <a:lnTo>
                    <a:pt x="2612" y="1139"/>
                  </a:lnTo>
                  <a:lnTo>
                    <a:pt x="2621" y="1105"/>
                  </a:lnTo>
                  <a:lnTo>
                    <a:pt x="2624" y="1070"/>
                  </a:lnTo>
                  <a:lnTo>
                    <a:pt x="2621" y="1034"/>
                  </a:lnTo>
                  <a:lnTo>
                    <a:pt x="2612" y="1000"/>
                  </a:lnTo>
                  <a:lnTo>
                    <a:pt x="2598" y="969"/>
                  </a:lnTo>
                  <a:lnTo>
                    <a:pt x="2579" y="940"/>
                  </a:lnTo>
                  <a:lnTo>
                    <a:pt x="2556" y="915"/>
                  </a:lnTo>
                  <a:lnTo>
                    <a:pt x="2530" y="894"/>
                  </a:lnTo>
                  <a:lnTo>
                    <a:pt x="2499" y="878"/>
                  </a:lnTo>
                  <a:close/>
                  <a:moveTo>
                    <a:pt x="487" y="662"/>
                  </a:moveTo>
                  <a:lnTo>
                    <a:pt x="444" y="665"/>
                  </a:lnTo>
                  <a:lnTo>
                    <a:pt x="403" y="673"/>
                  </a:lnTo>
                  <a:lnTo>
                    <a:pt x="364" y="687"/>
                  </a:lnTo>
                  <a:lnTo>
                    <a:pt x="328" y="705"/>
                  </a:lnTo>
                  <a:lnTo>
                    <a:pt x="293" y="728"/>
                  </a:lnTo>
                  <a:lnTo>
                    <a:pt x="264" y="755"/>
                  </a:lnTo>
                  <a:lnTo>
                    <a:pt x="237" y="785"/>
                  </a:lnTo>
                  <a:lnTo>
                    <a:pt x="214" y="819"/>
                  </a:lnTo>
                  <a:lnTo>
                    <a:pt x="195" y="855"/>
                  </a:lnTo>
                  <a:lnTo>
                    <a:pt x="182" y="894"/>
                  </a:lnTo>
                  <a:lnTo>
                    <a:pt x="174" y="936"/>
                  </a:lnTo>
                  <a:lnTo>
                    <a:pt x="171" y="979"/>
                  </a:lnTo>
                  <a:lnTo>
                    <a:pt x="171" y="1160"/>
                  </a:lnTo>
                  <a:lnTo>
                    <a:pt x="174" y="1202"/>
                  </a:lnTo>
                  <a:lnTo>
                    <a:pt x="182" y="1243"/>
                  </a:lnTo>
                  <a:lnTo>
                    <a:pt x="195" y="1283"/>
                  </a:lnTo>
                  <a:lnTo>
                    <a:pt x="214" y="1319"/>
                  </a:lnTo>
                  <a:lnTo>
                    <a:pt x="237" y="1353"/>
                  </a:lnTo>
                  <a:lnTo>
                    <a:pt x="264" y="1383"/>
                  </a:lnTo>
                  <a:lnTo>
                    <a:pt x="293" y="1410"/>
                  </a:lnTo>
                  <a:lnTo>
                    <a:pt x="328" y="1432"/>
                  </a:lnTo>
                  <a:lnTo>
                    <a:pt x="364" y="1451"/>
                  </a:lnTo>
                  <a:lnTo>
                    <a:pt x="403" y="1464"/>
                  </a:lnTo>
                  <a:lnTo>
                    <a:pt x="444" y="1473"/>
                  </a:lnTo>
                  <a:lnTo>
                    <a:pt x="487" y="1476"/>
                  </a:lnTo>
                  <a:lnTo>
                    <a:pt x="785" y="1476"/>
                  </a:lnTo>
                  <a:lnTo>
                    <a:pt x="785" y="662"/>
                  </a:lnTo>
                  <a:lnTo>
                    <a:pt x="487" y="662"/>
                  </a:lnTo>
                  <a:close/>
                  <a:moveTo>
                    <a:pt x="2328" y="245"/>
                  </a:moveTo>
                  <a:lnTo>
                    <a:pt x="2244" y="297"/>
                  </a:lnTo>
                  <a:lnTo>
                    <a:pt x="2164" y="346"/>
                  </a:lnTo>
                  <a:lnTo>
                    <a:pt x="2086" y="389"/>
                  </a:lnTo>
                  <a:lnTo>
                    <a:pt x="2012" y="430"/>
                  </a:lnTo>
                  <a:lnTo>
                    <a:pt x="1941" y="465"/>
                  </a:lnTo>
                  <a:lnTo>
                    <a:pt x="1871" y="497"/>
                  </a:lnTo>
                  <a:lnTo>
                    <a:pt x="1805" y="526"/>
                  </a:lnTo>
                  <a:lnTo>
                    <a:pt x="1742" y="550"/>
                  </a:lnTo>
                  <a:lnTo>
                    <a:pt x="1682" y="572"/>
                  </a:lnTo>
                  <a:lnTo>
                    <a:pt x="1624" y="591"/>
                  </a:lnTo>
                  <a:lnTo>
                    <a:pt x="1569" y="607"/>
                  </a:lnTo>
                  <a:lnTo>
                    <a:pt x="1516" y="621"/>
                  </a:lnTo>
                  <a:lnTo>
                    <a:pt x="1464" y="632"/>
                  </a:lnTo>
                  <a:lnTo>
                    <a:pt x="1416" y="641"/>
                  </a:lnTo>
                  <a:lnTo>
                    <a:pt x="1369" y="648"/>
                  </a:lnTo>
                  <a:lnTo>
                    <a:pt x="1325" y="654"/>
                  </a:lnTo>
                  <a:lnTo>
                    <a:pt x="1282" y="658"/>
                  </a:lnTo>
                  <a:lnTo>
                    <a:pt x="1241" y="660"/>
                  </a:lnTo>
                  <a:lnTo>
                    <a:pt x="1203" y="662"/>
                  </a:lnTo>
                  <a:lnTo>
                    <a:pt x="1165" y="662"/>
                  </a:lnTo>
                  <a:lnTo>
                    <a:pt x="955" y="662"/>
                  </a:lnTo>
                  <a:lnTo>
                    <a:pt x="955" y="1476"/>
                  </a:lnTo>
                  <a:lnTo>
                    <a:pt x="1165" y="1476"/>
                  </a:lnTo>
                  <a:lnTo>
                    <a:pt x="1259" y="1478"/>
                  </a:lnTo>
                  <a:lnTo>
                    <a:pt x="1347" y="1483"/>
                  </a:lnTo>
                  <a:lnTo>
                    <a:pt x="1433" y="1491"/>
                  </a:lnTo>
                  <a:lnTo>
                    <a:pt x="1515" y="1502"/>
                  </a:lnTo>
                  <a:lnTo>
                    <a:pt x="1593" y="1516"/>
                  </a:lnTo>
                  <a:lnTo>
                    <a:pt x="1669" y="1531"/>
                  </a:lnTo>
                  <a:lnTo>
                    <a:pt x="1739" y="1550"/>
                  </a:lnTo>
                  <a:lnTo>
                    <a:pt x="1807" y="1571"/>
                  </a:lnTo>
                  <a:lnTo>
                    <a:pt x="1871" y="1592"/>
                  </a:lnTo>
                  <a:lnTo>
                    <a:pt x="1931" y="1615"/>
                  </a:lnTo>
                  <a:lnTo>
                    <a:pt x="1989" y="1640"/>
                  </a:lnTo>
                  <a:lnTo>
                    <a:pt x="2043" y="1666"/>
                  </a:lnTo>
                  <a:lnTo>
                    <a:pt x="2094" y="1691"/>
                  </a:lnTo>
                  <a:lnTo>
                    <a:pt x="2140" y="1718"/>
                  </a:lnTo>
                  <a:lnTo>
                    <a:pt x="2184" y="1744"/>
                  </a:lnTo>
                  <a:lnTo>
                    <a:pt x="2225" y="1771"/>
                  </a:lnTo>
                  <a:lnTo>
                    <a:pt x="2263" y="1798"/>
                  </a:lnTo>
                  <a:lnTo>
                    <a:pt x="2297" y="1824"/>
                  </a:lnTo>
                  <a:lnTo>
                    <a:pt x="2328" y="1848"/>
                  </a:lnTo>
                  <a:lnTo>
                    <a:pt x="2328" y="245"/>
                  </a:lnTo>
                  <a:close/>
                  <a:moveTo>
                    <a:pt x="2418" y="0"/>
                  </a:moveTo>
                  <a:lnTo>
                    <a:pt x="2436" y="3"/>
                  </a:lnTo>
                  <a:lnTo>
                    <a:pt x="2453" y="9"/>
                  </a:lnTo>
                  <a:lnTo>
                    <a:pt x="2469" y="20"/>
                  </a:lnTo>
                  <a:lnTo>
                    <a:pt x="2482" y="33"/>
                  </a:lnTo>
                  <a:lnTo>
                    <a:pt x="2491" y="49"/>
                  </a:lnTo>
                  <a:lnTo>
                    <a:pt x="2497" y="66"/>
                  </a:lnTo>
                  <a:lnTo>
                    <a:pt x="2499" y="85"/>
                  </a:lnTo>
                  <a:lnTo>
                    <a:pt x="2499" y="699"/>
                  </a:lnTo>
                  <a:lnTo>
                    <a:pt x="2544" y="713"/>
                  </a:lnTo>
                  <a:lnTo>
                    <a:pt x="2586" y="730"/>
                  </a:lnTo>
                  <a:lnTo>
                    <a:pt x="2626" y="754"/>
                  </a:lnTo>
                  <a:lnTo>
                    <a:pt x="2663" y="782"/>
                  </a:lnTo>
                  <a:lnTo>
                    <a:pt x="2695" y="814"/>
                  </a:lnTo>
                  <a:lnTo>
                    <a:pt x="2724" y="849"/>
                  </a:lnTo>
                  <a:lnTo>
                    <a:pt x="2749" y="888"/>
                  </a:lnTo>
                  <a:lnTo>
                    <a:pt x="2767" y="929"/>
                  </a:lnTo>
                  <a:lnTo>
                    <a:pt x="2782" y="975"/>
                  </a:lnTo>
                  <a:lnTo>
                    <a:pt x="2791" y="1021"/>
                  </a:lnTo>
                  <a:lnTo>
                    <a:pt x="2793" y="1070"/>
                  </a:lnTo>
                  <a:lnTo>
                    <a:pt x="2790" y="1118"/>
                  </a:lnTo>
                  <a:lnTo>
                    <a:pt x="2782" y="1165"/>
                  </a:lnTo>
                  <a:lnTo>
                    <a:pt x="2767" y="1209"/>
                  </a:lnTo>
                  <a:lnTo>
                    <a:pt x="2748" y="1251"/>
                  </a:lnTo>
                  <a:lnTo>
                    <a:pt x="2723" y="1290"/>
                  </a:lnTo>
                  <a:lnTo>
                    <a:pt x="2695" y="1326"/>
                  </a:lnTo>
                  <a:lnTo>
                    <a:pt x="2662" y="1357"/>
                  </a:lnTo>
                  <a:lnTo>
                    <a:pt x="2626" y="1385"/>
                  </a:lnTo>
                  <a:lnTo>
                    <a:pt x="2585" y="1408"/>
                  </a:lnTo>
                  <a:lnTo>
                    <a:pt x="2543" y="1427"/>
                  </a:lnTo>
                  <a:lnTo>
                    <a:pt x="2499" y="1441"/>
                  </a:lnTo>
                  <a:lnTo>
                    <a:pt x="2499" y="2054"/>
                  </a:lnTo>
                  <a:lnTo>
                    <a:pt x="2496" y="2075"/>
                  </a:lnTo>
                  <a:lnTo>
                    <a:pt x="2488" y="2094"/>
                  </a:lnTo>
                  <a:lnTo>
                    <a:pt x="2476" y="2112"/>
                  </a:lnTo>
                  <a:lnTo>
                    <a:pt x="2459" y="2125"/>
                  </a:lnTo>
                  <a:lnTo>
                    <a:pt x="2440" y="2134"/>
                  </a:lnTo>
                  <a:lnTo>
                    <a:pt x="2427" y="2138"/>
                  </a:lnTo>
                  <a:lnTo>
                    <a:pt x="2414" y="2139"/>
                  </a:lnTo>
                  <a:lnTo>
                    <a:pt x="2394" y="2136"/>
                  </a:lnTo>
                  <a:lnTo>
                    <a:pt x="2376" y="2129"/>
                  </a:lnTo>
                  <a:lnTo>
                    <a:pt x="2359" y="2119"/>
                  </a:lnTo>
                  <a:lnTo>
                    <a:pt x="2346" y="2103"/>
                  </a:lnTo>
                  <a:lnTo>
                    <a:pt x="2343" y="2099"/>
                  </a:lnTo>
                  <a:lnTo>
                    <a:pt x="2336" y="2092"/>
                  </a:lnTo>
                  <a:lnTo>
                    <a:pt x="2327" y="2082"/>
                  </a:lnTo>
                  <a:lnTo>
                    <a:pt x="2315" y="2068"/>
                  </a:lnTo>
                  <a:lnTo>
                    <a:pt x="2299" y="2052"/>
                  </a:lnTo>
                  <a:lnTo>
                    <a:pt x="2281" y="2033"/>
                  </a:lnTo>
                  <a:lnTo>
                    <a:pt x="2260" y="2014"/>
                  </a:lnTo>
                  <a:lnTo>
                    <a:pt x="2234" y="1992"/>
                  </a:lnTo>
                  <a:lnTo>
                    <a:pt x="2206" y="1968"/>
                  </a:lnTo>
                  <a:lnTo>
                    <a:pt x="2175" y="1943"/>
                  </a:lnTo>
                  <a:lnTo>
                    <a:pt x="2140" y="1919"/>
                  </a:lnTo>
                  <a:lnTo>
                    <a:pt x="2102" y="1893"/>
                  </a:lnTo>
                  <a:lnTo>
                    <a:pt x="2059" y="1867"/>
                  </a:lnTo>
                  <a:lnTo>
                    <a:pt x="2014" y="1841"/>
                  </a:lnTo>
                  <a:lnTo>
                    <a:pt x="1964" y="1816"/>
                  </a:lnTo>
                  <a:lnTo>
                    <a:pt x="1912" y="1792"/>
                  </a:lnTo>
                  <a:lnTo>
                    <a:pt x="1855" y="1768"/>
                  </a:lnTo>
                  <a:lnTo>
                    <a:pt x="1794" y="1745"/>
                  </a:lnTo>
                  <a:lnTo>
                    <a:pt x="1730" y="1724"/>
                  </a:lnTo>
                  <a:lnTo>
                    <a:pt x="1662" y="1706"/>
                  </a:lnTo>
                  <a:lnTo>
                    <a:pt x="1589" y="1688"/>
                  </a:lnTo>
                  <a:lnTo>
                    <a:pt x="1513" y="1674"/>
                  </a:lnTo>
                  <a:lnTo>
                    <a:pt x="1432" y="1663"/>
                  </a:lnTo>
                  <a:lnTo>
                    <a:pt x="1347" y="1653"/>
                  </a:lnTo>
                  <a:lnTo>
                    <a:pt x="1259" y="1648"/>
                  </a:lnTo>
                  <a:lnTo>
                    <a:pt x="1165" y="1646"/>
                  </a:lnTo>
                  <a:lnTo>
                    <a:pt x="997" y="1646"/>
                  </a:lnTo>
                  <a:lnTo>
                    <a:pt x="1325" y="2437"/>
                  </a:lnTo>
                  <a:lnTo>
                    <a:pt x="1330" y="2457"/>
                  </a:lnTo>
                  <a:lnTo>
                    <a:pt x="1330" y="2475"/>
                  </a:lnTo>
                  <a:lnTo>
                    <a:pt x="1327" y="2494"/>
                  </a:lnTo>
                  <a:lnTo>
                    <a:pt x="1320" y="2511"/>
                  </a:lnTo>
                  <a:lnTo>
                    <a:pt x="1309" y="2527"/>
                  </a:lnTo>
                  <a:lnTo>
                    <a:pt x="1295" y="2539"/>
                  </a:lnTo>
                  <a:lnTo>
                    <a:pt x="1277" y="2549"/>
                  </a:lnTo>
                  <a:lnTo>
                    <a:pt x="1262" y="2554"/>
                  </a:lnTo>
                  <a:lnTo>
                    <a:pt x="1245" y="2555"/>
                  </a:lnTo>
                  <a:lnTo>
                    <a:pt x="1226" y="2553"/>
                  </a:lnTo>
                  <a:lnTo>
                    <a:pt x="1207" y="2545"/>
                  </a:lnTo>
                  <a:lnTo>
                    <a:pt x="1190" y="2535"/>
                  </a:lnTo>
                  <a:lnTo>
                    <a:pt x="1176" y="2521"/>
                  </a:lnTo>
                  <a:lnTo>
                    <a:pt x="1167" y="2502"/>
                  </a:lnTo>
                  <a:lnTo>
                    <a:pt x="813" y="1646"/>
                  </a:lnTo>
                  <a:lnTo>
                    <a:pt x="487" y="1646"/>
                  </a:lnTo>
                  <a:lnTo>
                    <a:pt x="431" y="1643"/>
                  </a:lnTo>
                  <a:lnTo>
                    <a:pt x="375" y="1634"/>
                  </a:lnTo>
                  <a:lnTo>
                    <a:pt x="323" y="1618"/>
                  </a:lnTo>
                  <a:lnTo>
                    <a:pt x="273" y="1596"/>
                  </a:lnTo>
                  <a:lnTo>
                    <a:pt x="226" y="1571"/>
                  </a:lnTo>
                  <a:lnTo>
                    <a:pt x="183" y="1539"/>
                  </a:lnTo>
                  <a:lnTo>
                    <a:pt x="143" y="1503"/>
                  </a:lnTo>
                  <a:lnTo>
                    <a:pt x="107" y="1463"/>
                  </a:lnTo>
                  <a:lnTo>
                    <a:pt x="75" y="1420"/>
                  </a:lnTo>
                  <a:lnTo>
                    <a:pt x="50" y="1373"/>
                  </a:lnTo>
                  <a:lnTo>
                    <a:pt x="29" y="1323"/>
                  </a:lnTo>
                  <a:lnTo>
                    <a:pt x="12" y="1271"/>
                  </a:lnTo>
                  <a:lnTo>
                    <a:pt x="3" y="1216"/>
                  </a:lnTo>
                  <a:lnTo>
                    <a:pt x="0" y="1160"/>
                  </a:lnTo>
                  <a:lnTo>
                    <a:pt x="0" y="979"/>
                  </a:lnTo>
                  <a:lnTo>
                    <a:pt x="3" y="922"/>
                  </a:lnTo>
                  <a:lnTo>
                    <a:pt x="12" y="867"/>
                  </a:lnTo>
                  <a:lnTo>
                    <a:pt x="29" y="815"/>
                  </a:lnTo>
                  <a:lnTo>
                    <a:pt x="50" y="764"/>
                  </a:lnTo>
                  <a:lnTo>
                    <a:pt x="75" y="718"/>
                  </a:lnTo>
                  <a:lnTo>
                    <a:pt x="107" y="674"/>
                  </a:lnTo>
                  <a:lnTo>
                    <a:pt x="143" y="634"/>
                  </a:lnTo>
                  <a:lnTo>
                    <a:pt x="183" y="599"/>
                  </a:lnTo>
                  <a:lnTo>
                    <a:pt x="226" y="568"/>
                  </a:lnTo>
                  <a:lnTo>
                    <a:pt x="273" y="541"/>
                  </a:lnTo>
                  <a:lnTo>
                    <a:pt x="323" y="520"/>
                  </a:lnTo>
                  <a:lnTo>
                    <a:pt x="375" y="505"/>
                  </a:lnTo>
                  <a:lnTo>
                    <a:pt x="431" y="495"/>
                  </a:lnTo>
                  <a:lnTo>
                    <a:pt x="487" y="492"/>
                  </a:lnTo>
                  <a:lnTo>
                    <a:pt x="1166" y="492"/>
                  </a:lnTo>
                  <a:lnTo>
                    <a:pt x="1199" y="492"/>
                  </a:lnTo>
                  <a:lnTo>
                    <a:pt x="1234" y="490"/>
                  </a:lnTo>
                  <a:lnTo>
                    <a:pt x="1269" y="487"/>
                  </a:lnTo>
                  <a:lnTo>
                    <a:pt x="1307" y="484"/>
                  </a:lnTo>
                  <a:lnTo>
                    <a:pt x="1346" y="479"/>
                  </a:lnTo>
                  <a:lnTo>
                    <a:pt x="1388" y="473"/>
                  </a:lnTo>
                  <a:lnTo>
                    <a:pt x="1431" y="465"/>
                  </a:lnTo>
                  <a:lnTo>
                    <a:pt x="1477" y="455"/>
                  </a:lnTo>
                  <a:lnTo>
                    <a:pt x="1524" y="443"/>
                  </a:lnTo>
                  <a:lnTo>
                    <a:pt x="1574" y="429"/>
                  </a:lnTo>
                  <a:lnTo>
                    <a:pt x="1625" y="412"/>
                  </a:lnTo>
                  <a:lnTo>
                    <a:pt x="1679" y="392"/>
                  </a:lnTo>
                  <a:lnTo>
                    <a:pt x="1735" y="370"/>
                  </a:lnTo>
                  <a:lnTo>
                    <a:pt x="1794" y="345"/>
                  </a:lnTo>
                  <a:lnTo>
                    <a:pt x="1856" y="317"/>
                  </a:lnTo>
                  <a:lnTo>
                    <a:pt x="1920" y="285"/>
                  </a:lnTo>
                  <a:lnTo>
                    <a:pt x="1987" y="250"/>
                  </a:lnTo>
                  <a:lnTo>
                    <a:pt x="2056" y="211"/>
                  </a:lnTo>
                  <a:lnTo>
                    <a:pt x="2129" y="168"/>
                  </a:lnTo>
                  <a:lnTo>
                    <a:pt x="2204" y="122"/>
                  </a:lnTo>
                  <a:lnTo>
                    <a:pt x="2283" y="70"/>
                  </a:lnTo>
                  <a:lnTo>
                    <a:pt x="2364" y="15"/>
                  </a:lnTo>
                  <a:lnTo>
                    <a:pt x="2382" y="6"/>
                  </a:lnTo>
                  <a:lnTo>
                    <a:pt x="2399" y="1"/>
                  </a:lnTo>
                  <a:lnTo>
                    <a:pt x="2418"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201" name="Google Shape;201;p22"/>
            <p:cNvSpPr/>
            <p:nvPr/>
          </p:nvSpPr>
          <p:spPr>
            <a:xfrm>
              <a:off x="7237413" y="2625725"/>
              <a:ext cx="400050" cy="136525"/>
            </a:xfrm>
            <a:custGeom>
              <a:avLst/>
              <a:gdLst/>
              <a:ahLst/>
              <a:cxnLst/>
              <a:rect l="l" t="t" r="r" b="b"/>
              <a:pathLst>
                <a:path w="505" h="172" extrusionOk="0">
                  <a:moveTo>
                    <a:pt x="85" y="0"/>
                  </a:moveTo>
                  <a:lnTo>
                    <a:pt x="419" y="0"/>
                  </a:lnTo>
                  <a:lnTo>
                    <a:pt x="442" y="3"/>
                  </a:lnTo>
                  <a:lnTo>
                    <a:pt x="463" y="11"/>
                  </a:lnTo>
                  <a:lnTo>
                    <a:pt x="479" y="25"/>
                  </a:lnTo>
                  <a:lnTo>
                    <a:pt x="493" y="42"/>
                  </a:lnTo>
                  <a:lnTo>
                    <a:pt x="502" y="62"/>
                  </a:lnTo>
                  <a:lnTo>
                    <a:pt x="505" y="86"/>
                  </a:lnTo>
                  <a:lnTo>
                    <a:pt x="502" y="109"/>
                  </a:lnTo>
                  <a:lnTo>
                    <a:pt x="493" y="129"/>
                  </a:lnTo>
                  <a:lnTo>
                    <a:pt x="479" y="146"/>
                  </a:lnTo>
                  <a:lnTo>
                    <a:pt x="463" y="159"/>
                  </a:lnTo>
                  <a:lnTo>
                    <a:pt x="442" y="168"/>
                  </a:lnTo>
                  <a:lnTo>
                    <a:pt x="419" y="172"/>
                  </a:lnTo>
                  <a:lnTo>
                    <a:pt x="85" y="172"/>
                  </a:lnTo>
                  <a:lnTo>
                    <a:pt x="63" y="168"/>
                  </a:lnTo>
                  <a:lnTo>
                    <a:pt x="42" y="159"/>
                  </a:lnTo>
                  <a:lnTo>
                    <a:pt x="26" y="146"/>
                  </a:lnTo>
                  <a:lnTo>
                    <a:pt x="12" y="129"/>
                  </a:lnTo>
                  <a:lnTo>
                    <a:pt x="3" y="109"/>
                  </a:lnTo>
                  <a:lnTo>
                    <a:pt x="0" y="86"/>
                  </a:lnTo>
                  <a:lnTo>
                    <a:pt x="3" y="63"/>
                  </a:lnTo>
                  <a:lnTo>
                    <a:pt x="12" y="42"/>
                  </a:lnTo>
                  <a:lnTo>
                    <a:pt x="26" y="25"/>
                  </a:lnTo>
                  <a:lnTo>
                    <a:pt x="42" y="11"/>
                  </a:lnTo>
                  <a:lnTo>
                    <a:pt x="63" y="3"/>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202" name="Google Shape;202;p22"/>
            <p:cNvSpPr/>
            <p:nvPr/>
          </p:nvSpPr>
          <p:spPr>
            <a:xfrm>
              <a:off x="7207250" y="2290763"/>
              <a:ext cx="390525" cy="236538"/>
            </a:xfrm>
            <a:custGeom>
              <a:avLst/>
              <a:gdLst/>
              <a:ahLst/>
              <a:cxnLst/>
              <a:rect l="l" t="t" r="r" b="b"/>
              <a:pathLst>
                <a:path w="492" h="296" extrusionOk="0">
                  <a:moveTo>
                    <a:pt x="415" y="0"/>
                  </a:moveTo>
                  <a:lnTo>
                    <a:pt x="432" y="3"/>
                  </a:lnTo>
                  <a:lnTo>
                    <a:pt x="450" y="10"/>
                  </a:lnTo>
                  <a:lnTo>
                    <a:pt x="465" y="21"/>
                  </a:lnTo>
                  <a:lnTo>
                    <a:pt x="478" y="36"/>
                  </a:lnTo>
                  <a:lnTo>
                    <a:pt x="487" y="53"/>
                  </a:lnTo>
                  <a:lnTo>
                    <a:pt x="492" y="72"/>
                  </a:lnTo>
                  <a:lnTo>
                    <a:pt x="492" y="92"/>
                  </a:lnTo>
                  <a:lnTo>
                    <a:pt x="489" y="109"/>
                  </a:lnTo>
                  <a:lnTo>
                    <a:pt x="482" y="127"/>
                  </a:lnTo>
                  <a:lnTo>
                    <a:pt x="471" y="142"/>
                  </a:lnTo>
                  <a:lnTo>
                    <a:pt x="456" y="155"/>
                  </a:lnTo>
                  <a:lnTo>
                    <a:pt x="439" y="164"/>
                  </a:lnTo>
                  <a:lnTo>
                    <a:pt x="116" y="290"/>
                  </a:lnTo>
                  <a:lnTo>
                    <a:pt x="101" y="294"/>
                  </a:lnTo>
                  <a:lnTo>
                    <a:pt x="85" y="296"/>
                  </a:lnTo>
                  <a:lnTo>
                    <a:pt x="65" y="293"/>
                  </a:lnTo>
                  <a:lnTo>
                    <a:pt x="46" y="287"/>
                  </a:lnTo>
                  <a:lnTo>
                    <a:pt x="29" y="275"/>
                  </a:lnTo>
                  <a:lnTo>
                    <a:pt x="15" y="260"/>
                  </a:lnTo>
                  <a:lnTo>
                    <a:pt x="6" y="241"/>
                  </a:lnTo>
                  <a:lnTo>
                    <a:pt x="0" y="223"/>
                  </a:lnTo>
                  <a:lnTo>
                    <a:pt x="0" y="203"/>
                  </a:lnTo>
                  <a:lnTo>
                    <a:pt x="4" y="186"/>
                  </a:lnTo>
                  <a:lnTo>
                    <a:pt x="11" y="168"/>
                  </a:lnTo>
                  <a:lnTo>
                    <a:pt x="22" y="154"/>
                  </a:lnTo>
                  <a:lnTo>
                    <a:pt x="37" y="141"/>
                  </a:lnTo>
                  <a:lnTo>
                    <a:pt x="53" y="132"/>
                  </a:lnTo>
                  <a:lnTo>
                    <a:pt x="377" y="5"/>
                  </a:lnTo>
                  <a:lnTo>
                    <a:pt x="395" y="0"/>
                  </a:lnTo>
                  <a:lnTo>
                    <a:pt x="41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203" name="Google Shape;203;p22"/>
            <p:cNvSpPr/>
            <p:nvPr/>
          </p:nvSpPr>
          <p:spPr>
            <a:xfrm>
              <a:off x="7207250" y="2859088"/>
              <a:ext cx="390525" cy="234950"/>
            </a:xfrm>
            <a:custGeom>
              <a:avLst/>
              <a:gdLst/>
              <a:ahLst/>
              <a:cxnLst/>
              <a:rect l="l" t="t" r="r" b="b"/>
              <a:pathLst>
                <a:path w="493" h="297" extrusionOk="0">
                  <a:moveTo>
                    <a:pt x="79" y="0"/>
                  </a:moveTo>
                  <a:lnTo>
                    <a:pt x="98" y="1"/>
                  </a:lnTo>
                  <a:lnTo>
                    <a:pt x="117" y="7"/>
                  </a:lnTo>
                  <a:lnTo>
                    <a:pt x="440" y="133"/>
                  </a:lnTo>
                  <a:lnTo>
                    <a:pt x="457" y="142"/>
                  </a:lnTo>
                  <a:lnTo>
                    <a:pt x="472" y="155"/>
                  </a:lnTo>
                  <a:lnTo>
                    <a:pt x="483" y="170"/>
                  </a:lnTo>
                  <a:lnTo>
                    <a:pt x="490" y="187"/>
                  </a:lnTo>
                  <a:lnTo>
                    <a:pt x="493" y="205"/>
                  </a:lnTo>
                  <a:lnTo>
                    <a:pt x="493" y="224"/>
                  </a:lnTo>
                  <a:lnTo>
                    <a:pt x="488" y="243"/>
                  </a:lnTo>
                  <a:lnTo>
                    <a:pt x="478" y="262"/>
                  </a:lnTo>
                  <a:lnTo>
                    <a:pt x="464" y="276"/>
                  </a:lnTo>
                  <a:lnTo>
                    <a:pt x="448" y="287"/>
                  </a:lnTo>
                  <a:lnTo>
                    <a:pt x="428" y="295"/>
                  </a:lnTo>
                  <a:lnTo>
                    <a:pt x="409" y="297"/>
                  </a:lnTo>
                  <a:lnTo>
                    <a:pt x="393" y="296"/>
                  </a:lnTo>
                  <a:lnTo>
                    <a:pt x="378" y="292"/>
                  </a:lnTo>
                  <a:lnTo>
                    <a:pt x="54" y="165"/>
                  </a:lnTo>
                  <a:lnTo>
                    <a:pt x="37" y="155"/>
                  </a:lnTo>
                  <a:lnTo>
                    <a:pt x="22" y="143"/>
                  </a:lnTo>
                  <a:lnTo>
                    <a:pt x="12" y="128"/>
                  </a:lnTo>
                  <a:lnTo>
                    <a:pt x="5" y="111"/>
                  </a:lnTo>
                  <a:lnTo>
                    <a:pt x="0" y="92"/>
                  </a:lnTo>
                  <a:lnTo>
                    <a:pt x="1" y="74"/>
                  </a:lnTo>
                  <a:lnTo>
                    <a:pt x="7" y="54"/>
                  </a:lnTo>
                  <a:lnTo>
                    <a:pt x="16" y="38"/>
                  </a:lnTo>
                  <a:lnTo>
                    <a:pt x="28" y="23"/>
                  </a:lnTo>
                  <a:lnTo>
                    <a:pt x="44" y="12"/>
                  </a:lnTo>
                  <a:lnTo>
                    <a:pt x="60" y="5"/>
                  </a:lnTo>
                  <a:lnTo>
                    <a:pt x="79"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grpSp>
      <p:sp>
        <p:nvSpPr>
          <p:cNvPr id="204" name="Google Shape;204;p22"/>
          <p:cNvSpPr/>
          <p:nvPr/>
        </p:nvSpPr>
        <p:spPr>
          <a:xfrm>
            <a:off x="6415557" y="4027566"/>
            <a:ext cx="397920" cy="412534"/>
          </a:xfrm>
          <a:custGeom>
            <a:avLst/>
            <a:gdLst/>
            <a:ahLst/>
            <a:cxnLst/>
            <a:rect l="l" t="t" r="r" b="b"/>
            <a:pathLst>
              <a:path w="3186" h="3299" extrusionOk="0">
                <a:moveTo>
                  <a:pt x="1333" y="347"/>
                </a:moveTo>
                <a:lnTo>
                  <a:pt x="1252" y="350"/>
                </a:lnTo>
                <a:lnTo>
                  <a:pt x="1173" y="361"/>
                </a:lnTo>
                <a:lnTo>
                  <a:pt x="1096" y="376"/>
                </a:lnTo>
                <a:lnTo>
                  <a:pt x="1022" y="398"/>
                </a:lnTo>
                <a:lnTo>
                  <a:pt x="950" y="425"/>
                </a:lnTo>
                <a:lnTo>
                  <a:pt x="881" y="458"/>
                </a:lnTo>
                <a:lnTo>
                  <a:pt x="815" y="495"/>
                </a:lnTo>
                <a:lnTo>
                  <a:pt x="752" y="538"/>
                </a:lnTo>
                <a:lnTo>
                  <a:pt x="692" y="584"/>
                </a:lnTo>
                <a:lnTo>
                  <a:pt x="636" y="636"/>
                </a:lnTo>
                <a:lnTo>
                  <a:pt x="586" y="692"/>
                </a:lnTo>
                <a:lnTo>
                  <a:pt x="538" y="750"/>
                </a:lnTo>
                <a:lnTo>
                  <a:pt x="496" y="813"/>
                </a:lnTo>
                <a:lnTo>
                  <a:pt x="458" y="879"/>
                </a:lnTo>
                <a:lnTo>
                  <a:pt x="426" y="949"/>
                </a:lnTo>
                <a:lnTo>
                  <a:pt x="398" y="1021"/>
                </a:lnTo>
                <a:lnTo>
                  <a:pt x="376" y="1096"/>
                </a:lnTo>
                <a:lnTo>
                  <a:pt x="361" y="1172"/>
                </a:lnTo>
                <a:lnTo>
                  <a:pt x="352" y="1251"/>
                </a:lnTo>
                <a:lnTo>
                  <a:pt x="348" y="1332"/>
                </a:lnTo>
                <a:lnTo>
                  <a:pt x="352" y="1412"/>
                </a:lnTo>
                <a:lnTo>
                  <a:pt x="361" y="1492"/>
                </a:lnTo>
                <a:lnTo>
                  <a:pt x="376" y="1568"/>
                </a:lnTo>
                <a:lnTo>
                  <a:pt x="398" y="1642"/>
                </a:lnTo>
                <a:lnTo>
                  <a:pt x="426" y="1714"/>
                </a:lnTo>
                <a:lnTo>
                  <a:pt x="458" y="1783"/>
                </a:lnTo>
                <a:lnTo>
                  <a:pt x="496" y="1849"/>
                </a:lnTo>
                <a:lnTo>
                  <a:pt x="538" y="1912"/>
                </a:lnTo>
                <a:lnTo>
                  <a:pt x="586" y="1972"/>
                </a:lnTo>
                <a:lnTo>
                  <a:pt x="636" y="2028"/>
                </a:lnTo>
                <a:lnTo>
                  <a:pt x="692" y="2079"/>
                </a:lnTo>
                <a:lnTo>
                  <a:pt x="752" y="2126"/>
                </a:lnTo>
                <a:lnTo>
                  <a:pt x="815" y="2169"/>
                </a:lnTo>
                <a:lnTo>
                  <a:pt x="881" y="2206"/>
                </a:lnTo>
                <a:lnTo>
                  <a:pt x="950" y="2239"/>
                </a:lnTo>
                <a:lnTo>
                  <a:pt x="1022" y="2266"/>
                </a:lnTo>
                <a:lnTo>
                  <a:pt x="1096" y="2288"/>
                </a:lnTo>
                <a:lnTo>
                  <a:pt x="1173" y="2303"/>
                </a:lnTo>
                <a:lnTo>
                  <a:pt x="1252" y="2313"/>
                </a:lnTo>
                <a:lnTo>
                  <a:pt x="1333" y="2316"/>
                </a:lnTo>
                <a:lnTo>
                  <a:pt x="1413" y="2313"/>
                </a:lnTo>
                <a:lnTo>
                  <a:pt x="1492" y="2303"/>
                </a:lnTo>
                <a:lnTo>
                  <a:pt x="1569" y="2288"/>
                </a:lnTo>
                <a:lnTo>
                  <a:pt x="1644" y="2266"/>
                </a:lnTo>
                <a:lnTo>
                  <a:pt x="1715" y="2239"/>
                </a:lnTo>
                <a:lnTo>
                  <a:pt x="1785" y="2206"/>
                </a:lnTo>
                <a:lnTo>
                  <a:pt x="1851" y="2169"/>
                </a:lnTo>
                <a:lnTo>
                  <a:pt x="1914" y="2126"/>
                </a:lnTo>
                <a:lnTo>
                  <a:pt x="1973" y="2079"/>
                </a:lnTo>
                <a:lnTo>
                  <a:pt x="2029" y="2028"/>
                </a:lnTo>
                <a:lnTo>
                  <a:pt x="2080" y="1972"/>
                </a:lnTo>
                <a:lnTo>
                  <a:pt x="2128" y="1912"/>
                </a:lnTo>
                <a:lnTo>
                  <a:pt x="2170" y="1849"/>
                </a:lnTo>
                <a:lnTo>
                  <a:pt x="2207" y="1783"/>
                </a:lnTo>
                <a:lnTo>
                  <a:pt x="2240" y="1714"/>
                </a:lnTo>
                <a:lnTo>
                  <a:pt x="2267" y="1642"/>
                </a:lnTo>
                <a:lnTo>
                  <a:pt x="2289" y="1568"/>
                </a:lnTo>
                <a:lnTo>
                  <a:pt x="2305" y="1492"/>
                </a:lnTo>
                <a:lnTo>
                  <a:pt x="2314" y="1412"/>
                </a:lnTo>
                <a:lnTo>
                  <a:pt x="2318" y="1332"/>
                </a:lnTo>
                <a:lnTo>
                  <a:pt x="2314" y="1251"/>
                </a:lnTo>
                <a:lnTo>
                  <a:pt x="2305" y="1172"/>
                </a:lnTo>
                <a:lnTo>
                  <a:pt x="2289" y="1096"/>
                </a:lnTo>
                <a:lnTo>
                  <a:pt x="2267" y="1021"/>
                </a:lnTo>
                <a:lnTo>
                  <a:pt x="2240" y="949"/>
                </a:lnTo>
                <a:lnTo>
                  <a:pt x="2207" y="879"/>
                </a:lnTo>
                <a:lnTo>
                  <a:pt x="2170" y="813"/>
                </a:lnTo>
                <a:lnTo>
                  <a:pt x="2128" y="750"/>
                </a:lnTo>
                <a:lnTo>
                  <a:pt x="2080" y="692"/>
                </a:lnTo>
                <a:lnTo>
                  <a:pt x="2029" y="636"/>
                </a:lnTo>
                <a:lnTo>
                  <a:pt x="1973" y="584"/>
                </a:lnTo>
                <a:lnTo>
                  <a:pt x="1914" y="538"/>
                </a:lnTo>
                <a:lnTo>
                  <a:pt x="1851" y="495"/>
                </a:lnTo>
                <a:lnTo>
                  <a:pt x="1785" y="458"/>
                </a:lnTo>
                <a:lnTo>
                  <a:pt x="1715" y="425"/>
                </a:lnTo>
                <a:lnTo>
                  <a:pt x="1644" y="398"/>
                </a:lnTo>
                <a:lnTo>
                  <a:pt x="1569" y="376"/>
                </a:lnTo>
                <a:lnTo>
                  <a:pt x="1492" y="361"/>
                </a:lnTo>
                <a:lnTo>
                  <a:pt x="1413" y="350"/>
                </a:lnTo>
                <a:lnTo>
                  <a:pt x="1333" y="347"/>
                </a:lnTo>
                <a:close/>
                <a:moveTo>
                  <a:pt x="1333" y="0"/>
                </a:moveTo>
                <a:lnTo>
                  <a:pt x="1423" y="3"/>
                </a:lnTo>
                <a:lnTo>
                  <a:pt x="1513" y="12"/>
                </a:lnTo>
                <a:lnTo>
                  <a:pt x="1601" y="27"/>
                </a:lnTo>
                <a:lnTo>
                  <a:pt x="1686" y="47"/>
                </a:lnTo>
                <a:lnTo>
                  <a:pt x="1770" y="73"/>
                </a:lnTo>
                <a:lnTo>
                  <a:pt x="1851" y="105"/>
                </a:lnTo>
                <a:lnTo>
                  <a:pt x="1930" y="141"/>
                </a:lnTo>
                <a:lnTo>
                  <a:pt x="2005" y="182"/>
                </a:lnTo>
                <a:lnTo>
                  <a:pt x="2077" y="228"/>
                </a:lnTo>
                <a:lnTo>
                  <a:pt x="2146" y="278"/>
                </a:lnTo>
                <a:lnTo>
                  <a:pt x="2212" y="332"/>
                </a:lnTo>
                <a:lnTo>
                  <a:pt x="2274" y="391"/>
                </a:lnTo>
                <a:lnTo>
                  <a:pt x="2333" y="452"/>
                </a:lnTo>
                <a:lnTo>
                  <a:pt x="2388" y="518"/>
                </a:lnTo>
                <a:lnTo>
                  <a:pt x="2437" y="588"/>
                </a:lnTo>
                <a:lnTo>
                  <a:pt x="2484" y="660"/>
                </a:lnTo>
                <a:lnTo>
                  <a:pt x="2524" y="736"/>
                </a:lnTo>
                <a:lnTo>
                  <a:pt x="2561" y="813"/>
                </a:lnTo>
                <a:lnTo>
                  <a:pt x="2592" y="895"/>
                </a:lnTo>
                <a:lnTo>
                  <a:pt x="2618" y="978"/>
                </a:lnTo>
                <a:lnTo>
                  <a:pt x="2638" y="1064"/>
                </a:lnTo>
                <a:lnTo>
                  <a:pt x="2653" y="1151"/>
                </a:lnTo>
                <a:lnTo>
                  <a:pt x="2662" y="1241"/>
                </a:lnTo>
                <a:lnTo>
                  <a:pt x="2665" y="1332"/>
                </a:lnTo>
                <a:lnTo>
                  <a:pt x="2663" y="1417"/>
                </a:lnTo>
                <a:lnTo>
                  <a:pt x="2655" y="1502"/>
                </a:lnTo>
                <a:lnTo>
                  <a:pt x="2641" y="1585"/>
                </a:lnTo>
                <a:lnTo>
                  <a:pt x="2623" y="1667"/>
                </a:lnTo>
                <a:lnTo>
                  <a:pt x="2598" y="1748"/>
                </a:lnTo>
                <a:lnTo>
                  <a:pt x="2570" y="1827"/>
                </a:lnTo>
                <a:lnTo>
                  <a:pt x="2536" y="1904"/>
                </a:lnTo>
                <a:lnTo>
                  <a:pt x="2497" y="1979"/>
                </a:lnTo>
                <a:lnTo>
                  <a:pt x="2454" y="2051"/>
                </a:lnTo>
                <a:lnTo>
                  <a:pt x="2405" y="2122"/>
                </a:lnTo>
                <a:lnTo>
                  <a:pt x="2353" y="2189"/>
                </a:lnTo>
                <a:lnTo>
                  <a:pt x="3137" y="3004"/>
                </a:lnTo>
                <a:lnTo>
                  <a:pt x="3158" y="3029"/>
                </a:lnTo>
                <a:lnTo>
                  <a:pt x="3173" y="3056"/>
                </a:lnTo>
                <a:lnTo>
                  <a:pt x="3182" y="3084"/>
                </a:lnTo>
                <a:lnTo>
                  <a:pt x="3186" y="3113"/>
                </a:lnTo>
                <a:lnTo>
                  <a:pt x="3186" y="3143"/>
                </a:lnTo>
                <a:lnTo>
                  <a:pt x="3180" y="3172"/>
                </a:lnTo>
                <a:lnTo>
                  <a:pt x="3169" y="3200"/>
                </a:lnTo>
                <a:lnTo>
                  <a:pt x="3154" y="3227"/>
                </a:lnTo>
                <a:lnTo>
                  <a:pt x="3133" y="3250"/>
                </a:lnTo>
                <a:lnTo>
                  <a:pt x="3113" y="3267"/>
                </a:lnTo>
                <a:lnTo>
                  <a:pt x="3090" y="3280"/>
                </a:lnTo>
                <a:lnTo>
                  <a:pt x="3065" y="3291"/>
                </a:lnTo>
                <a:lnTo>
                  <a:pt x="3040" y="3297"/>
                </a:lnTo>
                <a:lnTo>
                  <a:pt x="3013" y="3299"/>
                </a:lnTo>
                <a:lnTo>
                  <a:pt x="2985" y="3297"/>
                </a:lnTo>
                <a:lnTo>
                  <a:pt x="2958" y="3290"/>
                </a:lnTo>
                <a:lnTo>
                  <a:pt x="2932" y="3279"/>
                </a:lnTo>
                <a:lnTo>
                  <a:pt x="2909" y="3264"/>
                </a:lnTo>
                <a:lnTo>
                  <a:pt x="2888" y="3245"/>
                </a:lnTo>
                <a:lnTo>
                  <a:pt x="2096" y="2423"/>
                </a:lnTo>
                <a:lnTo>
                  <a:pt x="2028" y="2468"/>
                </a:lnTo>
                <a:lnTo>
                  <a:pt x="1957" y="2508"/>
                </a:lnTo>
                <a:lnTo>
                  <a:pt x="1884" y="2544"/>
                </a:lnTo>
                <a:lnTo>
                  <a:pt x="1810" y="2576"/>
                </a:lnTo>
                <a:lnTo>
                  <a:pt x="1734" y="2602"/>
                </a:lnTo>
                <a:lnTo>
                  <a:pt x="1655" y="2625"/>
                </a:lnTo>
                <a:lnTo>
                  <a:pt x="1577" y="2641"/>
                </a:lnTo>
                <a:lnTo>
                  <a:pt x="1497" y="2653"/>
                </a:lnTo>
                <a:lnTo>
                  <a:pt x="1415" y="2661"/>
                </a:lnTo>
                <a:lnTo>
                  <a:pt x="1333" y="2664"/>
                </a:lnTo>
                <a:lnTo>
                  <a:pt x="1242" y="2661"/>
                </a:lnTo>
                <a:lnTo>
                  <a:pt x="1152" y="2651"/>
                </a:lnTo>
                <a:lnTo>
                  <a:pt x="1064" y="2637"/>
                </a:lnTo>
                <a:lnTo>
                  <a:pt x="979" y="2616"/>
                </a:lnTo>
                <a:lnTo>
                  <a:pt x="895" y="2590"/>
                </a:lnTo>
                <a:lnTo>
                  <a:pt x="815" y="2559"/>
                </a:lnTo>
                <a:lnTo>
                  <a:pt x="736" y="2523"/>
                </a:lnTo>
                <a:lnTo>
                  <a:pt x="661" y="2481"/>
                </a:lnTo>
                <a:lnTo>
                  <a:pt x="588" y="2436"/>
                </a:lnTo>
                <a:lnTo>
                  <a:pt x="519" y="2385"/>
                </a:lnTo>
                <a:lnTo>
                  <a:pt x="453" y="2332"/>
                </a:lnTo>
                <a:lnTo>
                  <a:pt x="391" y="2273"/>
                </a:lnTo>
                <a:lnTo>
                  <a:pt x="333" y="2211"/>
                </a:lnTo>
                <a:lnTo>
                  <a:pt x="278" y="2145"/>
                </a:lnTo>
                <a:lnTo>
                  <a:pt x="228" y="2076"/>
                </a:lnTo>
                <a:lnTo>
                  <a:pt x="183" y="2003"/>
                </a:lnTo>
                <a:lnTo>
                  <a:pt x="141" y="1928"/>
                </a:lnTo>
                <a:lnTo>
                  <a:pt x="105" y="1849"/>
                </a:lnTo>
                <a:lnTo>
                  <a:pt x="74" y="1769"/>
                </a:lnTo>
                <a:lnTo>
                  <a:pt x="48" y="1685"/>
                </a:lnTo>
                <a:lnTo>
                  <a:pt x="28" y="1600"/>
                </a:lnTo>
                <a:lnTo>
                  <a:pt x="12" y="1512"/>
                </a:lnTo>
                <a:lnTo>
                  <a:pt x="3" y="1423"/>
                </a:lnTo>
                <a:lnTo>
                  <a:pt x="0" y="1332"/>
                </a:lnTo>
                <a:lnTo>
                  <a:pt x="3" y="1241"/>
                </a:lnTo>
                <a:lnTo>
                  <a:pt x="12" y="1151"/>
                </a:lnTo>
                <a:lnTo>
                  <a:pt x="28" y="1064"/>
                </a:lnTo>
                <a:lnTo>
                  <a:pt x="48" y="978"/>
                </a:lnTo>
                <a:lnTo>
                  <a:pt x="74" y="895"/>
                </a:lnTo>
                <a:lnTo>
                  <a:pt x="105" y="813"/>
                </a:lnTo>
                <a:lnTo>
                  <a:pt x="141" y="736"/>
                </a:lnTo>
                <a:lnTo>
                  <a:pt x="183" y="660"/>
                </a:lnTo>
                <a:lnTo>
                  <a:pt x="228" y="588"/>
                </a:lnTo>
                <a:lnTo>
                  <a:pt x="278" y="518"/>
                </a:lnTo>
                <a:lnTo>
                  <a:pt x="333" y="452"/>
                </a:lnTo>
                <a:lnTo>
                  <a:pt x="391" y="391"/>
                </a:lnTo>
                <a:lnTo>
                  <a:pt x="453" y="332"/>
                </a:lnTo>
                <a:lnTo>
                  <a:pt x="519" y="278"/>
                </a:lnTo>
                <a:lnTo>
                  <a:pt x="588" y="228"/>
                </a:lnTo>
                <a:lnTo>
                  <a:pt x="661" y="182"/>
                </a:lnTo>
                <a:lnTo>
                  <a:pt x="736" y="141"/>
                </a:lnTo>
                <a:lnTo>
                  <a:pt x="815" y="105"/>
                </a:lnTo>
                <a:lnTo>
                  <a:pt x="895" y="73"/>
                </a:lnTo>
                <a:lnTo>
                  <a:pt x="979" y="47"/>
                </a:lnTo>
                <a:lnTo>
                  <a:pt x="1064" y="27"/>
                </a:lnTo>
                <a:lnTo>
                  <a:pt x="1152" y="12"/>
                </a:lnTo>
                <a:lnTo>
                  <a:pt x="1242" y="3"/>
                </a:lnTo>
                <a:lnTo>
                  <a:pt x="133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205" name="Google Shape;205;p22"/>
          <p:cNvPicPr preferRelativeResize="0"/>
          <p:nvPr/>
        </p:nvPicPr>
        <p:blipFill rotWithShape="1">
          <a:blip r:embed="rId3">
            <a:alphaModFix/>
          </a:blip>
          <a:srcRect/>
          <a:stretch/>
        </p:blipFill>
        <p:spPr>
          <a:xfrm>
            <a:off x="5344" y="-13915"/>
            <a:ext cx="5120467" cy="6872125"/>
          </a:xfrm>
          <a:custGeom>
            <a:avLst/>
            <a:gdLst/>
            <a:ahLst/>
            <a:cxnLst/>
            <a:rect l="l" t="t" r="r" b="b"/>
            <a:pathLst>
              <a:path w="4229100" h="5143499" extrusionOk="0">
                <a:moveTo>
                  <a:pt x="0" y="0"/>
                </a:moveTo>
                <a:lnTo>
                  <a:pt x="2959889" y="0"/>
                </a:lnTo>
                <a:lnTo>
                  <a:pt x="4229100" y="1942799"/>
                </a:lnTo>
                <a:lnTo>
                  <a:pt x="2138113" y="5143498"/>
                </a:lnTo>
                <a:lnTo>
                  <a:pt x="1292974" y="5143498"/>
                </a:lnTo>
                <a:lnTo>
                  <a:pt x="1292974" y="5143499"/>
                </a:lnTo>
                <a:lnTo>
                  <a:pt x="1272309" y="5143499"/>
                </a:lnTo>
                <a:lnTo>
                  <a:pt x="200891" y="5143499"/>
                </a:lnTo>
                <a:lnTo>
                  <a:pt x="0" y="5143499"/>
                </a:lnTo>
                <a:close/>
              </a:path>
            </a:pathLst>
          </a:custGeom>
          <a:noFill/>
          <a:ln>
            <a:noFill/>
          </a:ln>
        </p:spPr>
      </p:pic>
      <p:sp>
        <p:nvSpPr>
          <p:cNvPr id="206" name="Google Shape;206;p22"/>
          <p:cNvSpPr/>
          <p:nvPr/>
        </p:nvSpPr>
        <p:spPr>
          <a:xfrm>
            <a:off x="7573580" y="505220"/>
            <a:ext cx="3834063"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D4ECFB"/>
                </a:solidFill>
                <a:latin typeface="Twentieth Century"/>
                <a:ea typeface="Twentieth Century"/>
                <a:cs typeface="Twentieth Century"/>
                <a:sym typeface="Twentieth Century"/>
              </a:rPr>
              <a:t>What We Do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 calcmode="lin" valueType="num">
                                      <p:cBhvr additive="base">
                                        <p:cTn id="7" dur="500"/>
                                        <p:tgtEl>
                                          <p:spTgt spid="186"/>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88"/>
                                        </p:tgtEl>
                                        <p:attrNameLst>
                                          <p:attrName>style.visibility</p:attrName>
                                        </p:attrNameLst>
                                      </p:cBhvr>
                                      <p:to>
                                        <p:strVal val="visible"/>
                                      </p:to>
                                    </p:set>
                                    <p:anim calcmode="lin" valueType="num">
                                      <p:cBhvr additive="base">
                                        <p:cTn id="10" dur="500" fill="hold"/>
                                        <p:tgtEl>
                                          <p:spTgt spid="188"/>
                                        </p:tgtEl>
                                        <p:attrNameLst>
                                          <p:attrName>ppt_x</p:attrName>
                                        </p:attrNameLst>
                                      </p:cBhvr>
                                      <p:tavLst>
                                        <p:tav tm="0">
                                          <p:val>
                                            <p:strVal val="#ppt_x"/>
                                          </p:val>
                                        </p:tav>
                                        <p:tav tm="100000">
                                          <p:val>
                                            <p:strVal val="#ppt_x"/>
                                          </p:val>
                                        </p:tav>
                                      </p:tavLst>
                                    </p:anim>
                                    <p:anim calcmode="lin" valueType="num">
                                      <p:cBhvr additive="base">
                                        <p:cTn id="11" dur="500" fill="hold"/>
                                        <p:tgtEl>
                                          <p:spTgt spid="18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87"/>
                                        </p:tgtEl>
                                        <p:attrNameLst>
                                          <p:attrName>style.visibility</p:attrName>
                                        </p:attrNameLst>
                                      </p:cBhvr>
                                      <p:to>
                                        <p:strVal val="visible"/>
                                      </p:to>
                                    </p:set>
                                    <p:animEffect transition="in" filter="fade">
                                      <p:cBhvr>
                                        <p:cTn id="15" dur="500"/>
                                        <p:tgtEl>
                                          <p:spTgt spid="187"/>
                                        </p:tgtEl>
                                      </p:cBhvr>
                                    </p:animEffect>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191"/>
                                        </p:tgtEl>
                                        <p:attrNameLst>
                                          <p:attrName>style.visibility</p:attrName>
                                        </p:attrNameLst>
                                      </p:cBhvr>
                                      <p:to>
                                        <p:strVal val="visible"/>
                                      </p:to>
                                    </p:set>
                                    <p:anim calcmode="lin" valueType="num">
                                      <p:cBhvr additive="base">
                                        <p:cTn id="19" dur="500"/>
                                        <p:tgtEl>
                                          <p:spTgt spid="191"/>
                                        </p:tgtEl>
                                        <p:attrNameLst>
                                          <p:attrName>ppt_x</p:attrName>
                                        </p:attrNameLst>
                                      </p:cBhvr>
                                      <p:tavLst>
                                        <p:tav tm="0">
                                          <p:val>
                                            <p:strVal val="#ppt_x+1"/>
                                          </p:val>
                                        </p:tav>
                                        <p:tav tm="100000">
                                          <p:val>
                                            <p:strVal val="#ppt_x"/>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92"/>
                                        </p:tgtEl>
                                        <p:attrNameLst>
                                          <p:attrName>style.visibility</p:attrName>
                                        </p:attrNameLst>
                                      </p:cBhvr>
                                      <p:to>
                                        <p:strVal val="visible"/>
                                      </p:to>
                                    </p:set>
                                    <p:animEffect transition="in" filter="fade">
                                      <p:cBhvr>
                                        <p:cTn id="23" dur="500"/>
                                        <p:tgtEl>
                                          <p:spTgt spid="192"/>
                                        </p:tgtEl>
                                      </p:cBhvr>
                                    </p:animEffect>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185"/>
                                        </p:tgtEl>
                                        <p:attrNameLst>
                                          <p:attrName>style.visibility</p:attrName>
                                        </p:attrNameLst>
                                      </p:cBhvr>
                                      <p:to>
                                        <p:strVal val="visible"/>
                                      </p:to>
                                    </p:set>
                                    <p:anim calcmode="lin" valueType="num">
                                      <p:cBhvr additive="base">
                                        <p:cTn id="27" dur="500"/>
                                        <p:tgtEl>
                                          <p:spTgt spid="185"/>
                                        </p:tgtEl>
                                        <p:attrNameLst>
                                          <p:attrName>ppt_x</p:attrName>
                                        </p:attrNameLst>
                                      </p:cBhvr>
                                      <p:tavLst>
                                        <p:tav tm="0">
                                          <p:val>
                                            <p:strVal val="#ppt_x+1"/>
                                          </p:val>
                                        </p:tav>
                                        <p:tav tm="100000">
                                          <p:val>
                                            <p:strVal val="#ppt_x"/>
                                          </p:val>
                                        </p:tav>
                                      </p:tavLst>
                                    </p:anim>
                                  </p:childTnLst>
                                </p:cTn>
                              </p:par>
                              <p:par>
                                <p:cTn id="28" presetID="2" presetClass="entr" presetSubtype="4" fill="hold" nodeType="withEffect">
                                  <p:stCondLst>
                                    <p:cond delay="0"/>
                                  </p:stCondLst>
                                  <p:childTnLst>
                                    <p:set>
                                      <p:cBhvr>
                                        <p:cTn id="29" dur="1" fill="hold">
                                          <p:stCondLst>
                                            <p:cond delay="0"/>
                                          </p:stCondLst>
                                        </p:cTn>
                                        <p:tgtEl>
                                          <p:spTgt spid="199"/>
                                        </p:tgtEl>
                                        <p:attrNameLst>
                                          <p:attrName>style.visibility</p:attrName>
                                        </p:attrNameLst>
                                      </p:cBhvr>
                                      <p:to>
                                        <p:strVal val="visible"/>
                                      </p:to>
                                    </p:set>
                                    <p:anim calcmode="lin" valueType="num">
                                      <p:cBhvr additive="base">
                                        <p:cTn id="30" dur="500" fill="hold"/>
                                        <p:tgtEl>
                                          <p:spTgt spid="199"/>
                                        </p:tgtEl>
                                        <p:attrNameLst>
                                          <p:attrName>ppt_x</p:attrName>
                                        </p:attrNameLst>
                                      </p:cBhvr>
                                      <p:tavLst>
                                        <p:tav tm="0">
                                          <p:val>
                                            <p:strVal val="#ppt_x"/>
                                          </p:val>
                                        </p:tav>
                                        <p:tav tm="100000">
                                          <p:val>
                                            <p:strVal val="#ppt_x"/>
                                          </p:val>
                                        </p:tav>
                                      </p:tavLst>
                                    </p:anim>
                                    <p:anim calcmode="lin" valueType="num">
                                      <p:cBhvr additive="base">
                                        <p:cTn id="31" dur="500" fill="hold"/>
                                        <p:tgtEl>
                                          <p:spTgt spid="19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93"/>
                                        </p:tgtEl>
                                        <p:attrNameLst>
                                          <p:attrName>style.visibility</p:attrName>
                                        </p:attrNameLst>
                                      </p:cBhvr>
                                      <p:to>
                                        <p:strVal val="visible"/>
                                      </p:to>
                                    </p:set>
                                    <p:animEffect transition="in" filter="fade">
                                      <p:cBhvr>
                                        <p:cTn id="35" dur="500"/>
                                        <p:tgtEl>
                                          <p:spTgt spid="193"/>
                                        </p:tgtEl>
                                      </p:cBhvr>
                                    </p:animEffect>
                                  </p:childTnLst>
                                </p:cTn>
                              </p:par>
                              <p:par>
                                <p:cTn id="36" presetID="23" presetClass="entr" presetSubtype="16" fill="hold" nodeType="withEffect">
                                  <p:stCondLst>
                                    <p:cond delay="0"/>
                                  </p:stCondLst>
                                  <p:childTnLst>
                                    <p:set>
                                      <p:cBhvr>
                                        <p:cTn id="37" dur="1" fill="hold">
                                          <p:stCondLst>
                                            <p:cond delay="0"/>
                                          </p:stCondLst>
                                        </p:cTn>
                                        <p:tgtEl>
                                          <p:spTgt spid="204"/>
                                        </p:tgtEl>
                                        <p:attrNameLst>
                                          <p:attrName>style.visibility</p:attrName>
                                        </p:attrNameLst>
                                      </p:cBhvr>
                                      <p:to>
                                        <p:strVal val="visible"/>
                                      </p:to>
                                    </p:set>
                                    <p:anim calcmode="lin" valueType="num">
                                      <p:cBhvr additive="base">
                                        <p:cTn id="38" dur="500"/>
                                        <p:tgtEl>
                                          <p:spTgt spid="204"/>
                                        </p:tgtEl>
                                        <p:attrNameLst>
                                          <p:attrName>ppt_w</p:attrName>
                                        </p:attrNameLst>
                                      </p:cBhvr>
                                      <p:tavLst>
                                        <p:tav tm="0">
                                          <p:val>
                                            <p:strVal val="0"/>
                                          </p:val>
                                        </p:tav>
                                        <p:tav tm="100000">
                                          <p:val>
                                            <p:strVal val="#ppt_w"/>
                                          </p:val>
                                        </p:tav>
                                      </p:tavLst>
                                    </p:anim>
                                    <p:anim calcmode="lin" valueType="num">
                                      <p:cBhvr additive="base">
                                        <p:cTn id="39" dur="500"/>
                                        <p:tgtEl>
                                          <p:spTgt spid="204"/>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6"/>
                                        </p:tgtEl>
                                        <p:attrNameLst>
                                          <p:attrName>style.visibility</p:attrName>
                                        </p:attrNameLst>
                                      </p:cBhvr>
                                      <p:to>
                                        <p:strVal val="visible"/>
                                      </p:to>
                                    </p:set>
                                    <p:anim calcmode="lin" valueType="num">
                                      <p:cBhvr additive="base">
                                        <p:cTn id="44" dur="500" fill="hold"/>
                                        <p:tgtEl>
                                          <p:spTgt spid="196"/>
                                        </p:tgtEl>
                                        <p:attrNameLst>
                                          <p:attrName>ppt_x</p:attrName>
                                        </p:attrNameLst>
                                      </p:cBhvr>
                                      <p:tavLst>
                                        <p:tav tm="0">
                                          <p:val>
                                            <p:strVal val="#ppt_x"/>
                                          </p:val>
                                        </p:tav>
                                        <p:tav tm="100000">
                                          <p:val>
                                            <p:strVal val="#ppt_x"/>
                                          </p:val>
                                        </p:tav>
                                      </p:tavLst>
                                    </p:anim>
                                    <p:anim calcmode="lin" valueType="num">
                                      <p:cBhvr additive="base">
                                        <p:cTn id="45" dur="500" fill="hold"/>
                                        <p:tgtEl>
                                          <p:spTgt spid="196"/>
                                        </p:tgtEl>
                                        <p:attrNameLst>
                                          <p:attrName>ppt_y</p:attrName>
                                        </p:attrNameLst>
                                      </p:cBhvr>
                                      <p:tavLst>
                                        <p:tav tm="0">
                                          <p:val>
                                            <p:strVal val="1+#ppt_h/2"/>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194"/>
                                        </p:tgtEl>
                                        <p:attrNameLst>
                                          <p:attrName>style.visibility</p:attrName>
                                        </p:attrNameLst>
                                      </p:cBhvr>
                                      <p:to>
                                        <p:strVal val="visible"/>
                                      </p:to>
                                    </p:set>
                                    <p:anim calcmode="lin" valueType="num">
                                      <p:cBhvr additive="base">
                                        <p:cTn id="48" dur="500"/>
                                        <p:tgtEl>
                                          <p:spTgt spid="194"/>
                                        </p:tgtEl>
                                        <p:attrNameLst>
                                          <p:attrName>ppt_x</p:attrName>
                                        </p:attrNameLst>
                                      </p:cBhvr>
                                      <p:tavLst>
                                        <p:tav tm="0">
                                          <p:val>
                                            <p:strVal val="#ppt_x+1"/>
                                          </p:val>
                                        </p:tav>
                                        <p:tav tm="100000">
                                          <p:val>
                                            <p:strVal val="#ppt_x"/>
                                          </p:val>
                                        </p:tav>
                                      </p:tavLst>
                                    </p:anim>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95"/>
                                        </p:tgtEl>
                                        <p:attrNameLst>
                                          <p:attrName>style.visibility</p:attrName>
                                        </p:attrNameLst>
                                      </p:cBhvr>
                                      <p:to>
                                        <p:strVal val="visible"/>
                                      </p:to>
                                    </p:set>
                                    <p:animEffect transition="in" filter="fade">
                                      <p:cBhvr>
                                        <p:cTn id="5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ECE2005-E78F-CC4A-88AE-D2EAD77E449D}"/>
              </a:ext>
            </a:extLst>
          </p:cNvPr>
          <p:cNvSpPr>
            <a:spLocks noGrp="1"/>
          </p:cNvSpPr>
          <p:nvPr>
            <p:ph type="title"/>
          </p:nvPr>
        </p:nvSpPr>
        <p:spPr>
          <a:xfrm>
            <a:off x="767290" y="1030286"/>
            <a:ext cx="4153626" cy="2174091"/>
          </a:xfrm>
        </p:spPr>
        <p:txBody>
          <a:bodyPr anchor="b">
            <a:normAutofit/>
          </a:bodyPr>
          <a:lstStyle/>
          <a:p>
            <a:r>
              <a:rPr lang="en-US" sz="4800">
                <a:solidFill>
                  <a:schemeClr val="bg1"/>
                </a:solidFill>
              </a:rPr>
              <a:t>Mission Statement</a:t>
            </a:r>
          </a:p>
        </p:txBody>
      </p:sp>
      <p:grpSp>
        <p:nvGrpSpPr>
          <p:cNvPr id="16" name="Group 15">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7"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E98E24D5-230F-124D-97DE-F584D4AE5139}"/>
              </a:ext>
            </a:extLst>
          </p:cNvPr>
          <p:cNvSpPr>
            <a:spLocks noGrp="1"/>
          </p:cNvSpPr>
          <p:nvPr>
            <p:ph idx="1"/>
          </p:nvPr>
        </p:nvSpPr>
        <p:spPr>
          <a:xfrm>
            <a:off x="767290" y="3428999"/>
            <a:ext cx="4075054" cy="2741213"/>
          </a:xfrm>
        </p:spPr>
        <p:txBody>
          <a:bodyPr anchor="t">
            <a:normAutofit/>
          </a:bodyPr>
          <a:lstStyle/>
          <a:p>
            <a:pPr marL="0" indent="0">
              <a:buNone/>
            </a:pPr>
            <a:r>
              <a:rPr lang="en-US" sz="2000">
                <a:solidFill>
                  <a:schemeClr val="bg1"/>
                </a:solidFill>
              </a:rPr>
              <a:t>We seek to build and expand the State's environmental, energy, and clean technology sectors. E2Tech acts as a catalyst to stimulate growth. We facilitate networking, serve as a clearinghouse for objective information, and lead efforts to promote industries and organizations in the sector.</a:t>
            </a:r>
          </a:p>
        </p:txBody>
      </p:sp>
      <p:pic>
        <p:nvPicPr>
          <p:cNvPr id="7" name="Graphic 6" descr="Business Growth">
            <a:extLst>
              <a:ext uri="{FF2B5EF4-FFF2-40B4-BE49-F238E27FC236}">
                <a16:creationId xmlns:a16="http://schemas.microsoft.com/office/drawing/2014/main" id="{12F1EF22-5672-4147-AEFC-D78E9A4717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9352" y="1538608"/>
            <a:ext cx="3780327" cy="3780327"/>
          </a:xfrm>
          <a:prstGeom prst="rect">
            <a:avLst/>
          </a:prstGeom>
        </p:spPr>
      </p:pic>
    </p:spTree>
    <p:extLst>
      <p:ext uri="{BB962C8B-B14F-4D97-AF65-F5344CB8AC3E}">
        <p14:creationId xmlns:p14="http://schemas.microsoft.com/office/powerpoint/2010/main" val="1903681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39"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0"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4194076-7472-4B30-A7E8-BA0995599197}"/>
              </a:ext>
            </a:extLst>
          </p:cNvPr>
          <p:cNvSpPr>
            <a:spLocks noGrp="1"/>
          </p:cNvSpPr>
          <p:nvPr>
            <p:ph type="title"/>
          </p:nvPr>
        </p:nvSpPr>
        <p:spPr>
          <a:xfrm>
            <a:off x="767290" y="1166932"/>
            <a:ext cx="3582073" cy="4279709"/>
          </a:xfrm>
        </p:spPr>
        <p:txBody>
          <a:bodyPr anchor="ctr">
            <a:normAutofit/>
          </a:bodyPr>
          <a:lstStyle/>
          <a:p>
            <a:r>
              <a:rPr lang="en-US" sz="4800">
                <a:solidFill>
                  <a:schemeClr val="bg1"/>
                </a:solidFill>
              </a:rPr>
              <a:t>DEI Statement</a:t>
            </a:r>
          </a:p>
        </p:txBody>
      </p:sp>
      <p:sp>
        <p:nvSpPr>
          <p:cNvPr id="3" name="Content Placeholder 2">
            <a:extLst>
              <a:ext uri="{FF2B5EF4-FFF2-40B4-BE49-F238E27FC236}">
                <a16:creationId xmlns:a16="http://schemas.microsoft.com/office/drawing/2014/main" id="{9E09EEFD-2B2F-493A-9DEC-B2114CCD3E78}"/>
              </a:ext>
            </a:extLst>
          </p:cNvPr>
          <p:cNvSpPr>
            <a:spLocks noGrp="1"/>
          </p:cNvSpPr>
          <p:nvPr>
            <p:ph idx="1"/>
          </p:nvPr>
        </p:nvSpPr>
        <p:spPr>
          <a:xfrm>
            <a:off x="5573864" y="1166933"/>
            <a:ext cx="5716988" cy="4279709"/>
          </a:xfrm>
        </p:spPr>
        <p:txBody>
          <a:bodyPr anchor="ctr">
            <a:normAutofit/>
          </a:bodyPr>
          <a:lstStyle/>
          <a:p>
            <a:pPr marL="0" indent="0" rtl="0">
              <a:spcBef>
                <a:spcPts val="0"/>
              </a:spcBef>
              <a:spcAft>
                <a:spcPts val="0"/>
              </a:spcAft>
              <a:buNone/>
            </a:pPr>
            <a:r>
              <a:rPr lang="en-US" sz="1700" b="0" i="0" u="none" strike="noStrike">
                <a:effectLst/>
                <a:latin typeface="Calibri" panose="020F0502020204030204" pitchFamily="34" charset="0"/>
              </a:rPr>
              <a:t>Everyone deserves access to opportunities and life outcomes that are not determined by race, ethnicity, socioeconomic status, place of origin, religion, gender, sexual orientation, or disability. Unlocking the potential of Maine’s cleantech economy is served by diversity, equity, and inclusion in hiring, training, and promotion, thereby increasing awareness, knowledge, and skills in the workforce.</a:t>
            </a:r>
            <a:endParaRPr lang="en-US" sz="1700" b="0">
              <a:effectLst/>
            </a:endParaRPr>
          </a:p>
          <a:p>
            <a:pPr marL="0" indent="0" rtl="0">
              <a:spcBef>
                <a:spcPts val="0"/>
              </a:spcBef>
              <a:spcAft>
                <a:spcPts val="0"/>
              </a:spcAft>
              <a:buNone/>
            </a:pPr>
            <a:endParaRPr lang="en-US" sz="1700" b="0">
              <a:effectLst/>
            </a:endParaRPr>
          </a:p>
          <a:p>
            <a:pPr marL="0" indent="0" rtl="0">
              <a:spcBef>
                <a:spcPts val="0"/>
              </a:spcBef>
              <a:spcAft>
                <a:spcPts val="800"/>
              </a:spcAft>
              <a:buNone/>
            </a:pPr>
            <a:r>
              <a:rPr lang="en-US" sz="1700" b="0" i="0" u="none" strike="noStrike">
                <a:effectLst/>
                <a:latin typeface="Calibri" panose="020F0502020204030204" pitchFamily="34" charset="0"/>
              </a:rPr>
              <a:t>E2Tech will use the power of our network of businesses, institutions, and individuals as a catalyst to increase employment of  diverse professionals and students in the renewable energy and environmental sustainability sectors. We will also work to increase the diversity of the E2Tech membership, Board of Directors, Committees, and programs.</a:t>
            </a:r>
            <a:endParaRPr lang="en-US" sz="1700" b="0">
              <a:effectLst/>
            </a:endParaRPr>
          </a:p>
          <a:p>
            <a:pPr marL="0" indent="0">
              <a:buNone/>
            </a:pPr>
            <a:endParaRPr lang="en-US" sz="1700"/>
          </a:p>
        </p:txBody>
      </p:sp>
    </p:spTree>
    <p:extLst>
      <p:ext uri="{BB962C8B-B14F-4D97-AF65-F5344CB8AC3E}">
        <p14:creationId xmlns:p14="http://schemas.microsoft.com/office/powerpoint/2010/main" val="972194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67"/>
        <p:cNvGrpSpPr/>
        <p:nvPr/>
      </p:nvGrpSpPr>
      <p:grpSpPr>
        <a:xfrm>
          <a:off x="0" y="0"/>
          <a:ext cx="0" cy="0"/>
          <a:chOff x="0" y="0"/>
          <a:chExt cx="0" cy="0"/>
        </a:xfrm>
      </p:grpSpPr>
      <p:pic>
        <p:nvPicPr>
          <p:cNvPr id="268" name="Google Shape;268;p26"/>
          <p:cNvPicPr preferRelativeResize="0"/>
          <p:nvPr/>
        </p:nvPicPr>
        <p:blipFill rotWithShape="1">
          <a:blip r:embed="rId3">
            <a:alphaModFix/>
          </a:blip>
          <a:srcRect/>
          <a:stretch/>
        </p:blipFill>
        <p:spPr>
          <a:xfrm>
            <a:off x="1340983" y="1607298"/>
            <a:ext cx="9680010" cy="2129602"/>
          </a:xfrm>
          <a:prstGeom prst="rect">
            <a:avLst/>
          </a:prstGeom>
          <a:noFill/>
          <a:ln>
            <a:noFill/>
          </a:ln>
        </p:spPr>
      </p:pic>
      <p:sp>
        <p:nvSpPr>
          <p:cNvPr id="269" name="Google Shape;269;p26"/>
          <p:cNvSpPr txBox="1"/>
          <p:nvPr/>
        </p:nvSpPr>
        <p:spPr>
          <a:xfrm>
            <a:off x="1548174" y="5434202"/>
            <a:ext cx="9095651" cy="830231"/>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4000" b="1">
                <a:solidFill>
                  <a:srgbClr val="000000"/>
                </a:solidFill>
                <a:latin typeface="Twentieth Century"/>
                <a:ea typeface="Twentieth Century"/>
                <a:cs typeface="Twentieth Century"/>
                <a:sym typeface="Twentieth Century"/>
              </a:rPr>
              <a:t>SUSTAINING CHAMPION</a:t>
            </a:r>
            <a:endParaRPr/>
          </a:p>
        </p:txBody>
      </p:sp>
    </p:spTree>
    <p:extLst>
      <p:ext uri="{BB962C8B-B14F-4D97-AF65-F5344CB8AC3E}">
        <p14:creationId xmlns:p14="http://schemas.microsoft.com/office/powerpoint/2010/main" val="791391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73"/>
        <p:cNvGrpSpPr/>
        <p:nvPr/>
      </p:nvGrpSpPr>
      <p:grpSpPr>
        <a:xfrm>
          <a:off x="0" y="0"/>
          <a:ext cx="0" cy="0"/>
          <a:chOff x="0" y="0"/>
          <a:chExt cx="0" cy="0"/>
        </a:xfrm>
      </p:grpSpPr>
      <p:pic>
        <p:nvPicPr>
          <p:cNvPr id="274" name="Google Shape;274;p27"/>
          <p:cNvPicPr preferRelativeResize="0"/>
          <p:nvPr/>
        </p:nvPicPr>
        <p:blipFill rotWithShape="1">
          <a:blip r:embed="rId3">
            <a:alphaModFix/>
          </a:blip>
          <a:srcRect/>
          <a:stretch/>
        </p:blipFill>
        <p:spPr>
          <a:xfrm>
            <a:off x="0" y="-1"/>
            <a:ext cx="12192003" cy="6858001"/>
          </a:xfrm>
          <a:prstGeom prst="rect">
            <a:avLst/>
          </a:prstGeom>
          <a:noFill/>
          <a:ln>
            <a:noFill/>
          </a:ln>
        </p:spPr>
      </p:pic>
      <p:pic>
        <p:nvPicPr>
          <p:cNvPr id="275" name="Google Shape;275;p27"/>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276" name="Google Shape;276;p27"/>
          <p:cNvSpPr/>
          <p:nvPr/>
        </p:nvSpPr>
        <p:spPr>
          <a:xfrm>
            <a:off x="0" y="0"/>
            <a:ext cx="12192000" cy="6858000"/>
          </a:xfrm>
          <a:prstGeom prst="rect">
            <a:avLst/>
          </a:prstGeom>
          <a:gradFill>
            <a:gsLst>
              <a:gs pos="0">
                <a:schemeClr val="lt1"/>
              </a:gs>
              <a:gs pos="100000">
                <a:srgbClr val="B7B7B7"/>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277" name="Google Shape;277;p27"/>
          <p:cNvPicPr preferRelativeResize="0"/>
          <p:nvPr/>
        </p:nvPicPr>
        <p:blipFill rotWithShape="1">
          <a:blip r:embed="rId3">
            <a:alphaModFix amt="70000"/>
          </a:blip>
          <a:srcRect/>
          <a:stretch/>
        </p:blipFill>
        <p:spPr>
          <a:xfrm>
            <a:off x="0" y="-1"/>
            <a:ext cx="12192003" cy="6858001"/>
          </a:xfrm>
          <a:prstGeom prst="rect">
            <a:avLst/>
          </a:prstGeom>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
        <p:nvSpPr>
          <p:cNvPr id="278" name="Google Shape;278;p27"/>
          <p:cNvSpPr/>
          <p:nvPr/>
        </p:nvSpPr>
        <p:spPr>
          <a:xfrm>
            <a:off x="999954" y="1403597"/>
            <a:ext cx="2407450" cy="2631486"/>
          </a:xfrm>
          <a:prstGeom prst="roundRect">
            <a:avLst>
              <a:gd name="adj" fmla="val 5241"/>
            </a:avLst>
          </a:prstGeom>
          <a:solidFill>
            <a:srgbClr val="FFFFFF"/>
          </a:solid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None/>
            </a:pPr>
            <a:endParaRPr sz="3200" cap="none">
              <a:solidFill>
                <a:srgbClr val="7F7F7F"/>
              </a:solidFill>
              <a:latin typeface="Twentieth Century"/>
              <a:ea typeface="Twentieth Century"/>
              <a:cs typeface="Twentieth Century"/>
              <a:sym typeface="Twentieth Century"/>
            </a:endParaRPr>
          </a:p>
        </p:txBody>
      </p:sp>
      <p:pic>
        <p:nvPicPr>
          <p:cNvPr id="279" name="Google Shape;279;p27" descr="http://e2tech.org/resources/Pictures/BernsteinShur_OfficalLogo_trans_Nov2016.png"/>
          <p:cNvPicPr preferRelativeResize="0"/>
          <p:nvPr/>
        </p:nvPicPr>
        <p:blipFill rotWithShape="1">
          <a:blip r:embed="rId5">
            <a:alphaModFix/>
          </a:blip>
          <a:srcRect/>
          <a:stretch/>
        </p:blipFill>
        <p:spPr>
          <a:xfrm>
            <a:off x="1165835" y="1865713"/>
            <a:ext cx="2075688" cy="1707253"/>
          </a:xfrm>
          <a:prstGeom prst="rect">
            <a:avLst/>
          </a:prstGeom>
          <a:noFill/>
          <a:ln>
            <a:noFill/>
          </a:ln>
        </p:spPr>
      </p:pic>
      <p:sp>
        <p:nvSpPr>
          <p:cNvPr id="280" name="Google Shape;280;p27"/>
          <p:cNvSpPr/>
          <p:nvPr/>
        </p:nvSpPr>
        <p:spPr>
          <a:xfrm>
            <a:off x="4889668" y="1476694"/>
            <a:ext cx="2407450" cy="2631486"/>
          </a:xfrm>
          <a:prstGeom prst="roundRect">
            <a:avLst>
              <a:gd name="adj" fmla="val 5241"/>
            </a:avLst>
          </a:prstGeom>
          <a:solidFill>
            <a:srgbClr val="FFFFFF"/>
          </a:solid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None/>
            </a:pPr>
            <a:endParaRPr sz="3200" cap="none">
              <a:solidFill>
                <a:srgbClr val="7F7F7F"/>
              </a:solidFill>
              <a:latin typeface="Twentieth Century"/>
              <a:ea typeface="Twentieth Century"/>
              <a:cs typeface="Twentieth Century"/>
              <a:sym typeface="Twentieth Century"/>
            </a:endParaRPr>
          </a:p>
        </p:txBody>
      </p:sp>
      <p:pic>
        <p:nvPicPr>
          <p:cNvPr id="281" name="Google Shape;281;p27" descr="PowerMarket"/>
          <p:cNvPicPr preferRelativeResize="0"/>
          <p:nvPr/>
        </p:nvPicPr>
        <p:blipFill rotWithShape="1">
          <a:blip r:embed="rId6">
            <a:alphaModFix/>
          </a:blip>
          <a:srcRect/>
          <a:stretch/>
        </p:blipFill>
        <p:spPr>
          <a:xfrm>
            <a:off x="5055549" y="2125396"/>
            <a:ext cx="2075688" cy="1305556"/>
          </a:xfrm>
          <a:prstGeom prst="rect">
            <a:avLst/>
          </a:prstGeom>
          <a:noFill/>
          <a:ln>
            <a:noFill/>
          </a:ln>
        </p:spPr>
      </p:pic>
      <p:sp>
        <p:nvSpPr>
          <p:cNvPr id="283" name="Google Shape;283;p27"/>
          <p:cNvSpPr/>
          <p:nvPr/>
        </p:nvSpPr>
        <p:spPr>
          <a:xfrm>
            <a:off x="8784593" y="1403597"/>
            <a:ext cx="2407450" cy="2631486"/>
          </a:xfrm>
          <a:prstGeom prst="roundRect">
            <a:avLst>
              <a:gd name="adj" fmla="val 5241"/>
            </a:avLst>
          </a:prstGeom>
          <a:solidFill>
            <a:srgbClr val="FFFFFF"/>
          </a:solid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None/>
            </a:pPr>
            <a:endParaRPr sz="3200" cap="none">
              <a:solidFill>
                <a:srgbClr val="7F7F7F"/>
              </a:solidFill>
              <a:latin typeface="Twentieth Century"/>
              <a:ea typeface="Twentieth Century"/>
              <a:cs typeface="Twentieth Century"/>
              <a:sym typeface="Twentieth Century"/>
            </a:endParaRPr>
          </a:p>
        </p:txBody>
      </p:sp>
      <p:sp>
        <p:nvSpPr>
          <p:cNvPr id="285" name="Google Shape;285;p27"/>
          <p:cNvSpPr txBox="1"/>
          <p:nvPr/>
        </p:nvSpPr>
        <p:spPr>
          <a:xfrm>
            <a:off x="635211" y="4181277"/>
            <a:ext cx="10916365" cy="122015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4800" b="1" cap="none" dirty="0">
                <a:solidFill>
                  <a:schemeClr val="dk1"/>
                </a:solidFill>
                <a:latin typeface="Twentieth Century"/>
                <a:ea typeface="Twentieth Century"/>
                <a:cs typeface="Twentieth Century"/>
                <a:sym typeface="Twentieth Century"/>
              </a:rPr>
              <a:t>SUSTAINING LEADERS</a:t>
            </a:r>
            <a:endParaRPr dirty="0"/>
          </a:p>
        </p:txBody>
      </p:sp>
      <p:pic>
        <p:nvPicPr>
          <p:cNvPr id="286" name="Google Shape;286;p27"/>
          <p:cNvPicPr preferRelativeResize="0"/>
          <p:nvPr/>
        </p:nvPicPr>
        <p:blipFill rotWithShape="1">
          <a:blip r:embed="rId7">
            <a:alphaModFix/>
          </a:blip>
          <a:srcRect/>
          <a:stretch/>
        </p:blipFill>
        <p:spPr>
          <a:xfrm>
            <a:off x="8950474" y="2469525"/>
            <a:ext cx="2075688" cy="721301"/>
          </a:xfrm>
          <a:prstGeom prst="rect">
            <a:avLst/>
          </a:prstGeom>
          <a:noFill/>
          <a:ln>
            <a:noFill/>
          </a:ln>
        </p:spPr>
      </p:pic>
    </p:spTree>
    <p:extLst>
      <p:ext uri="{BB962C8B-B14F-4D97-AF65-F5344CB8AC3E}">
        <p14:creationId xmlns:p14="http://schemas.microsoft.com/office/powerpoint/2010/main" val="36750376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994</Words>
  <Application>Microsoft Office PowerPoint</Application>
  <PresentationFormat>Widescreen</PresentationFormat>
  <Paragraphs>197</Paragraphs>
  <Slides>37</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Bebas Neue</vt:lpstr>
      <vt:lpstr>Calibri</vt:lpstr>
      <vt:lpstr>Calibri Light</vt:lpstr>
      <vt:lpstr>Lato</vt:lpstr>
      <vt:lpstr>Noto Sans Symbols</vt:lpstr>
      <vt:lpstr>Twentieth Century</vt:lpstr>
      <vt:lpstr>Office Theme</vt:lpstr>
      <vt:lpstr>PowerPoint Presentation</vt:lpstr>
      <vt:lpstr>PowerPoint Presentation</vt:lpstr>
      <vt:lpstr>Agenda</vt:lpstr>
      <vt:lpstr>PowerPoint Presentation</vt:lpstr>
      <vt:lpstr>PowerPoint Presentation</vt:lpstr>
      <vt:lpstr>Mission Statement</vt:lpstr>
      <vt:lpstr>DEI Statement</vt:lpstr>
      <vt:lpstr>PowerPoint Presentation</vt:lpstr>
      <vt:lpstr>PowerPoint Presentation</vt:lpstr>
      <vt:lpstr>PowerPoint Presentation</vt:lpstr>
      <vt:lpstr>PowerPoint Presentation</vt:lpstr>
      <vt:lpstr>PowerPoint Presentation</vt:lpstr>
      <vt:lpstr>PowerPoint Presentation</vt:lpstr>
      <vt:lpstr>THANKS FOR BEING A MEMBER!</vt:lpstr>
      <vt:lpstr>Year in Review </vt:lpstr>
      <vt:lpstr>Staff</vt:lpstr>
      <vt:lpstr>Annual Revenue</vt:lpstr>
      <vt:lpstr>E2Tech welcomed 85 NEW MEMBERS this year!</vt:lpstr>
      <vt:lpstr>144 MEMBERS renewed their memberships with E2Tech</vt:lpstr>
      <vt:lpstr>PowerPoint Presentation</vt:lpstr>
      <vt:lpstr>Events Review</vt:lpstr>
      <vt:lpstr>PowerPoint Presentation</vt:lpstr>
      <vt:lpstr>PowerPoint Presentation</vt:lpstr>
      <vt:lpstr>PowerPoint Presentation</vt:lpstr>
      <vt:lpstr>PowerPoint Presentation</vt:lpstr>
      <vt:lpstr>Upcoming Events Calendar</vt:lpstr>
      <vt:lpstr>Annual Meeting</vt:lpstr>
      <vt:lpstr>PowerPoint Presentation</vt:lpstr>
      <vt:lpstr>PowerPoint Presentation</vt:lpstr>
      <vt:lpstr>E2Tech Member Vote New Board Member Candidates:</vt:lpstr>
      <vt:lpstr>Additions to Program Committee </vt:lpstr>
      <vt:lpstr>Industry Thoughts &amp; Trends</vt:lpstr>
      <vt:lpstr>Environmental</vt:lpstr>
      <vt:lpstr>What’s New in Renewables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Grohman</dc:creator>
  <cp:lastModifiedBy>Adelaide Taylor</cp:lastModifiedBy>
  <cp:revision>10</cp:revision>
  <cp:lastPrinted>2020-12-15T21:30:26Z</cp:lastPrinted>
  <dcterms:created xsi:type="dcterms:W3CDTF">2020-12-15T20:41:41Z</dcterms:created>
  <dcterms:modified xsi:type="dcterms:W3CDTF">2020-12-16T13:48:11Z</dcterms:modified>
</cp:coreProperties>
</file>